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85" r:id="rId6"/>
    <p:sldId id="286"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78" r:id="rId30"/>
    <p:sldId id="284"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cs-CZ" smtClean="0"/>
              <a:t>Kliknutím lze upravit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11/21/2015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B80C674-7DFC-42FE-B9CD-82963CDB1557}"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2076456F-F47D-4F25-8053-2A695DA0CA7D}"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D6C7379-69CC-4837-9905-BEBA22830C8A}"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cs-CZ" smtClean="0"/>
              <a:t>Kliknutím lze upravit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9EB8B7E-8AEE-4F10-BFEE-C999AD004D36}"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cs-CZ" smtClean="0"/>
              <a:t>Upravte styly předlohy textu.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cs-CZ" smtClean="0"/>
              <a:t>Upravte styly předlohy textu.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8668F3F9-58BC-440B-B37B-805B9055EF92}" type="datetimeFigureOut">
              <a:rPr lang="en-US" dirty="0"/>
              <a:t>11/21/2015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0D5A53AF-48EA-489D-8260-9DCAB666386A}" type="datetimeFigureOut">
              <a:rPr lang="en-US" dirty="0"/>
              <a:t>11/21/2015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11/21/2015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11/21/2015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11/21/2015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cs-CZ" smtClean="0"/>
              <a:t>Kliknutím lze upravit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11/21/2015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20000" y="2505075"/>
            <a:ext cx="5025216"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cs-CZ" smtClean="0"/>
              <a:t>Upravte styly předlohy textu.</a:t>
            </a:r>
          </a:p>
        </p:txBody>
      </p:sp>
      <p:sp>
        <p:nvSpPr>
          <p:cNvPr id="6" name="Content Placeholder 5"/>
          <p:cNvSpPr>
            <a:spLocks noGrp="1"/>
          </p:cNvSpPr>
          <p:nvPr>
            <p:ph sz="quarter" idx="4"/>
          </p:nvPr>
        </p:nvSpPr>
        <p:spPr>
          <a:xfrm>
            <a:off x="6319840" y="2505075"/>
            <a:ext cx="503554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11/21/2015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11/21/2015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11/21/2015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F7D1BD23-6E54-4D9D-AD88-A2813C73CC25}"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1471A834-4F3C-4AF9-9C74-05EC35A0F292}" type="datetimeFigureOut">
              <a:rPr lang="en-US" dirty="0"/>
              <a:t>11/21/2015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11/21/2015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6.xml"/><Relationship Id="rId5" Type="http://schemas.openxmlformats.org/officeDocument/2006/relationships/image" Target="../media/image57.jpg"/><Relationship Id="rId4" Type="http://schemas.openxmlformats.org/officeDocument/2006/relationships/image" Target="../media/image56.jp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6.xml"/><Relationship Id="rId4" Type="http://schemas.openxmlformats.org/officeDocument/2006/relationships/image" Target="../media/image60.jp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hyperlink" Target="https://cs.wikipedia.org/wiki/Je%C5%A1t%C4%9Bd_(hotel_a_vys%C3%ADla%C4%8D)#cite_note-sial-12"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9.JPG"/><Relationship Id="rId21" Type="http://schemas.openxmlformats.org/officeDocument/2006/relationships/image" Target="../media/image27.gif"/><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 Type="http://schemas.openxmlformats.org/officeDocument/2006/relationships/image" Target="../media/image8.jpg"/><Relationship Id="rId16" Type="http://schemas.openxmlformats.org/officeDocument/2006/relationships/image" Target="../media/image22.gif"/><Relationship Id="rId20"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s/_rels/slide3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nico.cz/" TargetMode="External"/><Relationship Id="rId2" Type="http://schemas.openxmlformats.org/officeDocument/2006/relationships/hyperlink" Target="mailto:liberec@unico.cz" TargetMode="Externa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hyperlink" Target="mailto:michal@unico.cz"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68383" y="5113039"/>
            <a:ext cx="9144000" cy="1641490"/>
          </a:xfrm>
        </p:spPr>
        <p:txBody>
          <a:bodyPr>
            <a:normAutofit fontScale="90000"/>
          </a:bodyPr>
          <a:lstStyle/>
          <a:p>
            <a:r>
              <a:rPr lang="cs-CZ" dirty="0" smtClean="0"/>
              <a:t>Workshop </a:t>
            </a:r>
            <a:r>
              <a:rPr lang="cs-CZ" i="1" dirty="0" smtClean="0"/>
              <a:t>UNICO v.o.s.</a:t>
            </a:r>
            <a:br>
              <a:rPr lang="cs-CZ" i="1" dirty="0" smtClean="0"/>
            </a:br>
            <a:r>
              <a:rPr lang="cs-CZ" dirty="0" smtClean="0"/>
              <a:t> </a:t>
            </a:r>
            <a:endParaRPr lang="cs-CZ" dirty="0"/>
          </a:p>
        </p:txBody>
      </p:sp>
      <p:sp>
        <p:nvSpPr>
          <p:cNvPr id="3" name="Podnadpis 2"/>
          <p:cNvSpPr>
            <a:spLocks noGrp="1"/>
          </p:cNvSpPr>
          <p:nvPr>
            <p:ph type="subTitle" idx="1"/>
          </p:nvPr>
        </p:nvSpPr>
        <p:spPr>
          <a:xfrm>
            <a:off x="139337" y="4369190"/>
            <a:ext cx="3812176" cy="754025"/>
          </a:xfrm>
        </p:spPr>
        <p:txBody>
          <a:bodyPr/>
          <a:lstStyle/>
          <a:p>
            <a:r>
              <a:rPr lang="cs-CZ" dirty="0" smtClean="0"/>
              <a:t>24. Listopadu 2014</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04411" cy="4190433"/>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051" y="1646773"/>
            <a:ext cx="2690949" cy="166711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899" y="1736972"/>
            <a:ext cx="3312324" cy="1436886"/>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5100" y="202617"/>
            <a:ext cx="3583392" cy="1353958"/>
          </a:xfrm>
          <a:prstGeom prst="rect">
            <a:avLst/>
          </a:prstGeom>
        </p:spPr>
      </p:pic>
      <p:pic>
        <p:nvPicPr>
          <p:cNvPr id="10" name="Obráze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1201" y="3494284"/>
            <a:ext cx="1717315" cy="2033304"/>
          </a:xfrm>
          <a:prstGeom prst="rect">
            <a:avLst/>
          </a:prstGeom>
        </p:spPr>
      </p:pic>
      <p:pic>
        <p:nvPicPr>
          <p:cNvPr id="11" name="Obrázek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3229" y="3494284"/>
            <a:ext cx="3583392" cy="1392297"/>
          </a:xfrm>
          <a:prstGeom prst="rect">
            <a:avLst/>
          </a:prstGeom>
        </p:spPr>
      </p:pic>
    </p:spTree>
    <p:extLst>
      <p:ext uri="{BB962C8B-B14F-4D97-AF65-F5344CB8AC3E}">
        <p14:creationId xmlns:p14="http://schemas.microsoft.com/office/powerpoint/2010/main" val="1412133457"/>
      </p:ext>
    </p:extLst>
  </p:cSld>
  <p:clrMapOvr>
    <a:masterClrMapping/>
  </p:clrMapOvr>
  <mc:AlternateContent xmlns:mc="http://schemas.openxmlformats.org/markup-compatibility/2006">
    <mc:Choice xmlns:p14="http://schemas.microsoft.com/office/powerpoint/2010/main" Requires="p14">
      <p:transition spd="slow" p14:dur="2000" advTm="5690"/>
    </mc:Choice>
    <mc:Fallback>
      <p:transition spd="slow" advTm="56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336" y="1395820"/>
            <a:ext cx="8079327" cy="5305425"/>
          </a:xfrm>
          <a:prstGeom prst="rect">
            <a:avLst/>
          </a:prstGeom>
        </p:spPr>
      </p:pic>
    </p:spTree>
    <p:extLst>
      <p:ext uri="{BB962C8B-B14F-4D97-AF65-F5344CB8AC3E}">
        <p14:creationId xmlns:p14="http://schemas.microsoft.com/office/powerpoint/2010/main" val="1524581906"/>
      </p:ext>
    </p:extLst>
  </p:cSld>
  <p:clrMapOvr>
    <a:masterClrMapping/>
  </p:clrMapOvr>
  <mc:AlternateContent xmlns:mc="http://schemas.openxmlformats.org/markup-compatibility/2006">
    <mc:Choice xmlns:p14="http://schemas.microsoft.com/office/powerpoint/2010/main" Requires="p14">
      <p:transition spd="slow" p14:dur="1500" advTm="5986">
        <p:split orient="vert"/>
      </p:transition>
    </mc:Choice>
    <mc:Fallback>
      <p:transition spd="slow" advTm="5986">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093" y="1388880"/>
            <a:ext cx="8324850" cy="5258531"/>
          </a:xfrm>
          <a:prstGeom prst="rect">
            <a:avLst/>
          </a:prstGeom>
        </p:spPr>
      </p:pic>
    </p:spTree>
    <p:extLst>
      <p:ext uri="{BB962C8B-B14F-4D97-AF65-F5344CB8AC3E}">
        <p14:creationId xmlns:p14="http://schemas.microsoft.com/office/powerpoint/2010/main" val="696972265"/>
      </p:ext>
    </p:extLst>
  </p:cSld>
  <p:clrMapOvr>
    <a:masterClrMapping/>
  </p:clrMapOvr>
  <mc:AlternateContent xmlns:mc="http://schemas.openxmlformats.org/markup-compatibility/2006">
    <mc:Choice xmlns:p14="http://schemas.microsoft.com/office/powerpoint/2010/main" Requires="p14">
      <p:transition spd="slow" p14:dur="1500" advTm="6913">
        <p:split orient="vert"/>
      </p:transition>
    </mc:Choice>
    <mc:Fallback>
      <p:transition spd="slow" advTm="6913">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302" y="1398945"/>
            <a:ext cx="8419011" cy="5360104"/>
          </a:xfrm>
          <a:prstGeom prst="rect">
            <a:avLst/>
          </a:prstGeom>
        </p:spPr>
      </p:pic>
    </p:spTree>
    <p:extLst>
      <p:ext uri="{BB962C8B-B14F-4D97-AF65-F5344CB8AC3E}">
        <p14:creationId xmlns:p14="http://schemas.microsoft.com/office/powerpoint/2010/main" val="2626293972"/>
      </p:ext>
    </p:extLst>
  </p:cSld>
  <p:clrMapOvr>
    <a:masterClrMapping/>
  </p:clrMapOvr>
  <mc:AlternateContent xmlns:mc="http://schemas.openxmlformats.org/markup-compatibility/2006">
    <mc:Choice xmlns:p14="http://schemas.microsoft.com/office/powerpoint/2010/main" Requires="p14">
      <p:transition spd="slow" p14:dur="1500" advTm="6110">
        <p:split orient="vert"/>
      </p:transition>
    </mc:Choice>
    <mc:Fallback>
      <p:transition spd="slow" advTm="611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634" y="1392691"/>
            <a:ext cx="8204563" cy="5346640"/>
          </a:xfrm>
          <a:prstGeom prst="rect">
            <a:avLst/>
          </a:prstGeom>
        </p:spPr>
      </p:pic>
    </p:spTree>
    <p:extLst>
      <p:ext uri="{BB962C8B-B14F-4D97-AF65-F5344CB8AC3E}">
        <p14:creationId xmlns:p14="http://schemas.microsoft.com/office/powerpoint/2010/main" val="296909388"/>
      </p:ext>
    </p:extLst>
  </p:cSld>
  <p:clrMapOvr>
    <a:masterClrMapping/>
  </p:clrMapOvr>
  <mc:AlternateContent xmlns:mc="http://schemas.openxmlformats.org/markup-compatibility/2006">
    <mc:Choice xmlns:p14="http://schemas.microsoft.com/office/powerpoint/2010/main" Requires="p14">
      <p:transition spd="slow" p14:dur="1500" advTm="6155">
        <p:split orient="vert"/>
      </p:transition>
    </mc:Choice>
    <mc:Fallback>
      <p:transition spd="slow" advTm="6155">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09" y="850174"/>
            <a:ext cx="3686175" cy="571500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448" y="984068"/>
            <a:ext cx="3720029" cy="549758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552" y="2175737"/>
            <a:ext cx="4457527" cy="2808242"/>
          </a:xfrm>
          <a:prstGeom prst="rect">
            <a:avLst/>
          </a:prstGeom>
        </p:spPr>
      </p:pic>
    </p:spTree>
    <p:extLst>
      <p:ext uri="{BB962C8B-B14F-4D97-AF65-F5344CB8AC3E}">
        <p14:creationId xmlns:p14="http://schemas.microsoft.com/office/powerpoint/2010/main" val="2284983241"/>
      </p:ext>
    </p:extLst>
  </p:cSld>
  <p:clrMapOvr>
    <a:masterClrMapping/>
  </p:clrMapOvr>
  <mc:AlternateContent xmlns:mc="http://schemas.openxmlformats.org/markup-compatibility/2006">
    <mc:Choice xmlns:p14="http://schemas.microsoft.com/office/powerpoint/2010/main" Requires="p14">
      <p:transition spd="slow" p14:dur="1500" advTm="6404">
        <p:split orient="vert"/>
      </p:transition>
    </mc:Choice>
    <mc:Fallback>
      <p:transition spd="slow" advTm="6404">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442" y="1690688"/>
            <a:ext cx="7854723" cy="5027023"/>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95" y="911134"/>
            <a:ext cx="3648075" cy="5715000"/>
          </a:xfrm>
          <a:prstGeom prst="rect">
            <a:avLst/>
          </a:prstGeom>
        </p:spPr>
      </p:pic>
    </p:spTree>
    <p:extLst>
      <p:ext uri="{BB962C8B-B14F-4D97-AF65-F5344CB8AC3E}">
        <p14:creationId xmlns:p14="http://schemas.microsoft.com/office/powerpoint/2010/main" val="1977211206"/>
      </p:ext>
    </p:extLst>
  </p:cSld>
  <p:clrMapOvr>
    <a:masterClrMapping/>
  </p:clrMapOvr>
  <mc:AlternateContent xmlns:mc="http://schemas.openxmlformats.org/markup-compatibility/2006">
    <mc:Choice xmlns:p14="http://schemas.microsoft.com/office/powerpoint/2010/main" Requires="p14">
      <p:transition spd="slow" p14:dur="1500" advTm="6773">
        <p:split orient="vert"/>
      </p:transition>
    </mc:Choice>
    <mc:Fallback>
      <p:transition spd="slow" advTm="6773">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313" y="1781447"/>
            <a:ext cx="7328263" cy="4946578"/>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994953"/>
            <a:ext cx="3779521" cy="5669282"/>
          </a:xfrm>
          <a:prstGeom prst="rect">
            <a:avLst/>
          </a:prstGeom>
        </p:spPr>
      </p:pic>
    </p:spTree>
    <p:extLst>
      <p:ext uri="{BB962C8B-B14F-4D97-AF65-F5344CB8AC3E}">
        <p14:creationId xmlns:p14="http://schemas.microsoft.com/office/powerpoint/2010/main" val="543483477"/>
      </p:ext>
    </p:extLst>
  </p:cSld>
  <p:clrMapOvr>
    <a:masterClrMapping/>
  </p:clrMapOvr>
  <mc:AlternateContent xmlns:mc="http://schemas.openxmlformats.org/markup-compatibility/2006">
    <mc:Choice xmlns:p14="http://schemas.microsoft.com/office/powerpoint/2010/main" Requires="p14">
      <p:transition spd="slow" p14:dur="1500" advTm="6876">
        <p:split orient="vert"/>
      </p:transition>
    </mc:Choice>
    <mc:Fallback>
      <p:transition spd="slow" advTm="6876">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0" y="1931261"/>
            <a:ext cx="7543800" cy="4856321"/>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5" y="258891"/>
            <a:ext cx="3814762" cy="6484015"/>
          </a:xfrm>
          <a:prstGeom prst="rect">
            <a:avLst/>
          </a:prstGeom>
        </p:spPr>
      </p:pic>
    </p:spTree>
    <p:extLst>
      <p:ext uri="{BB962C8B-B14F-4D97-AF65-F5344CB8AC3E}">
        <p14:creationId xmlns:p14="http://schemas.microsoft.com/office/powerpoint/2010/main" val="1176186564"/>
      </p:ext>
    </p:extLst>
  </p:cSld>
  <p:clrMapOvr>
    <a:masterClrMapping/>
  </p:clrMapOvr>
  <mc:AlternateContent xmlns:mc="http://schemas.openxmlformats.org/markup-compatibility/2006">
    <mc:Choice xmlns:p14="http://schemas.microsoft.com/office/powerpoint/2010/main" Requires="p14">
      <p:transition spd="slow" p14:dur="1500" advTm="5653">
        <p:split orient="vert"/>
      </p:transition>
    </mc:Choice>
    <mc:Fallback>
      <p:transition spd="slow" advTm="5653">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 y="1562462"/>
            <a:ext cx="8169729" cy="5174162"/>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105" y="1021624"/>
            <a:ext cx="3771900" cy="5715000"/>
          </a:xfrm>
          <a:prstGeom prst="rect">
            <a:avLst/>
          </a:prstGeom>
        </p:spPr>
      </p:pic>
    </p:spTree>
    <p:extLst>
      <p:ext uri="{BB962C8B-B14F-4D97-AF65-F5344CB8AC3E}">
        <p14:creationId xmlns:p14="http://schemas.microsoft.com/office/powerpoint/2010/main" val="3364491702"/>
      </p:ext>
    </p:extLst>
  </p:cSld>
  <p:clrMapOvr>
    <a:masterClrMapping/>
  </p:clrMapOvr>
  <mc:AlternateContent xmlns:mc="http://schemas.openxmlformats.org/markup-compatibility/2006">
    <mc:Choice xmlns:p14="http://schemas.microsoft.com/office/powerpoint/2010/main" Requires="p14">
      <p:transition spd="slow" p14:dur="1500" advTm="6049">
        <p:split orient="vert"/>
      </p:transition>
    </mc:Choice>
    <mc:Fallback>
      <p:transition spd="slow" advTm="6049">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809" y="1616936"/>
            <a:ext cx="8248106" cy="5155066"/>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1186542"/>
            <a:ext cx="3760876" cy="5585460"/>
          </a:xfrm>
          <a:prstGeom prst="rect">
            <a:avLst/>
          </a:prstGeom>
        </p:spPr>
      </p:pic>
    </p:spTree>
    <p:extLst>
      <p:ext uri="{BB962C8B-B14F-4D97-AF65-F5344CB8AC3E}">
        <p14:creationId xmlns:p14="http://schemas.microsoft.com/office/powerpoint/2010/main" val="3459841582"/>
      </p:ext>
    </p:extLst>
  </p:cSld>
  <p:clrMapOvr>
    <a:masterClrMapping/>
  </p:clrMapOvr>
  <mc:AlternateContent xmlns:mc="http://schemas.openxmlformats.org/markup-compatibility/2006">
    <mc:Choice xmlns:p14="http://schemas.microsoft.com/office/powerpoint/2010/main" Requires="p14">
      <p:transition spd="slow" p14:dur="1500" advTm="5958">
        <p:split orient="vert"/>
      </p:transition>
    </mc:Choice>
    <mc:Fallback>
      <p:transition spd="slow" advTm="5958">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 společnosti</a:t>
            </a:r>
            <a:endParaRPr lang="cs-CZ" dirty="0"/>
          </a:p>
        </p:txBody>
      </p:sp>
      <p:sp>
        <p:nvSpPr>
          <p:cNvPr id="3" name="Zástupný symbol pro obsah 2"/>
          <p:cNvSpPr>
            <a:spLocks noGrp="1"/>
          </p:cNvSpPr>
          <p:nvPr>
            <p:ph idx="1"/>
          </p:nvPr>
        </p:nvSpPr>
        <p:spPr/>
        <p:txBody>
          <a:bodyPr/>
          <a:lstStyle/>
          <a:p>
            <a:r>
              <a:rPr lang="cs-CZ" dirty="0" smtClean="0"/>
              <a:t>1991 založení – tvorba programového vybavení, školící a publikační činnost, prodej výpočetní techniky, montáže telefonních ústředen</a:t>
            </a:r>
          </a:p>
          <a:p>
            <a:r>
              <a:rPr lang="cs-CZ" dirty="0" smtClean="0"/>
              <a:t>1995 otevření maloobchodní prodejny v Liberci</a:t>
            </a:r>
          </a:p>
          <a:p>
            <a:r>
              <a:rPr lang="cs-CZ" dirty="0" smtClean="0"/>
              <a:t>1999 otevření maloobchodní prodejny v České Lípě</a:t>
            </a:r>
          </a:p>
          <a:p>
            <a:r>
              <a:rPr lang="cs-CZ" dirty="0" smtClean="0"/>
              <a:t>2000 otevření maloobchodní prodejny v Mladé Boleslavy</a:t>
            </a:r>
          </a:p>
          <a:p>
            <a:r>
              <a:rPr lang="cs-CZ" dirty="0" smtClean="0"/>
              <a:t>2001 otevření obchodního zastoupení na Mělníku</a:t>
            </a:r>
          </a:p>
          <a:p>
            <a:pPr marL="0" indent="0">
              <a:buNone/>
            </a:pPr>
            <a:r>
              <a:rPr lang="cs-CZ" dirty="0" smtClean="0"/>
              <a:t>V současné době kromě prodeje IT a digitální techniky zajišťujeme instalaci, montáže a správu počítačových sítí, servis IT a samozřejmě i ekologickou likvidaci použitých výrobků.</a:t>
            </a:r>
          </a:p>
          <a:p>
            <a:endParaRPr lang="cs-CZ" dirty="0"/>
          </a:p>
        </p:txBody>
      </p:sp>
    </p:spTree>
    <p:extLst>
      <p:ext uri="{BB962C8B-B14F-4D97-AF65-F5344CB8AC3E}">
        <p14:creationId xmlns:p14="http://schemas.microsoft.com/office/powerpoint/2010/main" val="46098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11221">
        <p15:prstTrans prst="origami"/>
      </p:transition>
    </mc:Choice>
    <mc:Fallback>
      <p:transition spd="slow" advTm="11221">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830" y="1358537"/>
            <a:ext cx="5898832" cy="5417094"/>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38" y="954677"/>
            <a:ext cx="3581400" cy="57150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958" y="1358537"/>
            <a:ext cx="3354644" cy="2130199"/>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958" y="4078288"/>
            <a:ext cx="3399102" cy="2351046"/>
          </a:xfrm>
          <a:prstGeom prst="rect">
            <a:avLst/>
          </a:prstGeom>
        </p:spPr>
      </p:pic>
    </p:spTree>
    <p:extLst>
      <p:ext uri="{BB962C8B-B14F-4D97-AF65-F5344CB8AC3E}">
        <p14:creationId xmlns:p14="http://schemas.microsoft.com/office/powerpoint/2010/main" val="3147090567"/>
      </p:ext>
    </p:extLst>
  </p:cSld>
  <p:clrMapOvr>
    <a:masterClrMapping/>
  </p:clrMapOvr>
  <mc:AlternateContent xmlns:mc="http://schemas.openxmlformats.org/markup-compatibility/2006">
    <mc:Choice xmlns:p14="http://schemas.microsoft.com/office/powerpoint/2010/main" Requires="p14">
      <p:transition spd="slow" p14:dur="1500" advTm="5017">
        <p:split orient="vert"/>
      </p:transition>
    </mc:Choice>
    <mc:Fallback>
      <p:transition spd="slow" advTm="5017">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Trocha historie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322" y="1483450"/>
            <a:ext cx="7655923" cy="5282587"/>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6755" y="1483450"/>
            <a:ext cx="4083533" cy="2843349"/>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49" y="4413069"/>
            <a:ext cx="3526343" cy="2444931"/>
          </a:xfrm>
          <a:prstGeom prst="rect">
            <a:avLst/>
          </a:prstGeom>
        </p:spPr>
      </p:pic>
    </p:spTree>
    <p:extLst>
      <p:ext uri="{BB962C8B-B14F-4D97-AF65-F5344CB8AC3E}">
        <p14:creationId xmlns:p14="http://schemas.microsoft.com/office/powerpoint/2010/main" val="3564354494"/>
      </p:ext>
    </p:extLst>
  </p:cSld>
  <p:clrMapOvr>
    <a:masterClrMapping/>
  </p:clrMapOvr>
  <mc:AlternateContent xmlns:mc="http://schemas.openxmlformats.org/markup-compatibility/2006">
    <mc:Choice xmlns:p14="http://schemas.microsoft.com/office/powerpoint/2010/main" Requires="p14">
      <p:transition spd="slow" p14:dur="1500" advTm="6479">
        <p:split orient="vert"/>
      </p:transition>
    </mc:Choice>
    <mc:Fallback>
      <p:transition spd="slow" advTm="6479">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21526" y="0"/>
            <a:ext cx="10515600" cy="1325563"/>
          </a:xfrm>
        </p:spPr>
        <p:txBody>
          <a:bodyPr/>
          <a:lstStyle/>
          <a:p>
            <a:pPr algn="ctr"/>
            <a:r>
              <a:rPr lang="cs-CZ" dirty="0" smtClean="0"/>
              <a:t>A toto je už současnost</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376" y="341614"/>
            <a:ext cx="4330201" cy="6171308"/>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85" y="1069363"/>
            <a:ext cx="5181600" cy="5699760"/>
          </a:xfrm>
          <a:prstGeom prst="rect">
            <a:avLst/>
          </a:prstGeom>
        </p:spPr>
      </p:pic>
    </p:spTree>
    <p:extLst>
      <p:ext uri="{BB962C8B-B14F-4D97-AF65-F5344CB8AC3E}">
        <p14:creationId xmlns:p14="http://schemas.microsoft.com/office/powerpoint/2010/main" val="2595446471"/>
      </p:ext>
    </p:extLst>
  </p:cSld>
  <p:clrMapOvr>
    <a:masterClrMapping/>
  </p:clrMapOvr>
  <mc:AlternateContent xmlns:mc="http://schemas.openxmlformats.org/markup-compatibility/2006">
    <mc:Choice xmlns:p14="http://schemas.microsoft.com/office/powerpoint/2010/main" Requires="p14">
      <p:transition spd="slow" p14:dur="1500" advTm="6418">
        <p:split orient="vert"/>
      </p:transition>
    </mc:Choice>
    <mc:Fallback>
      <p:transition spd="slow" advTm="6418">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0"/>
            <a:ext cx="3932237" cy="1600200"/>
          </a:xfrm>
        </p:spPr>
        <p:txBody>
          <a:bodyPr/>
          <a:lstStyle/>
          <a:p>
            <a:r>
              <a:rPr lang="cs-CZ" dirty="0" smtClean="0">
                <a:solidFill>
                  <a:srgbClr val="FFFF00"/>
                </a:solidFill>
              </a:rPr>
              <a:t>Trocha technických parametrů</a:t>
            </a:r>
            <a:endParaRPr lang="cs-CZ" dirty="0">
              <a:solidFill>
                <a:srgbClr val="FFFF00"/>
              </a:solidFill>
            </a:endParaRPr>
          </a:p>
        </p:txBody>
      </p:sp>
      <p:sp>
        <p:nvSpPr>
          <p:cNvPr id="3" name="Zástupný symbol pro obsah 2"/>
          <p:cNvSpPr>
            <a:spLocks noGrp="1"/>
          </p:cNvSpPr>
          <p:nvPr>
            <p:ph idx="1"/>
          </p:nvPr>
        </p:nvSpPr>
        <p:spPr>
          <a:xfrm>
            <a:off x="5183187" y="287383"/>
            <a:ext cx="6808515" cy="6339840"/>
          </a:xfrm>
        </p:spPr>
        <p:txBody>
          <a:bodyPr>
            <a:noAutofit/>
          </a:bodyPr>
          <a:lstStyle/>
          <a:p>
            <a:pPr marL="0" indent="0" algn="just">
              <a:buNone/>
            </a:pPr>
            <a:r>
              <a:rPr lang="cs-CZ" sz="2400" dirty="0"/>
              <a:t>Objekt vysílače je založen na 1 m tlusté kruhové železobetonové desce o průměru 13,40 m, pod dvěma suterény, v hloubce 9,40 m pod úrovní přízemí, kterému odpovídá nadmořská výška 1014,15 m. Hlavní nosný dřík, k němuž je připojena konstrukce hotelu a plošiny pro parabolické antény kryté laminátovou kapotáží, sahá po kótu 33,00 m; je tvořen železobetonovou troubou o vnějším průměru 5,00 m a tloušťce stěny 0,30 m, a předpjatými deskami podlah hotelových prostor a anténních </a:t>
            </a:r>
            <a:r>
              <a:rPr lang="cs-CZ" sz="2400" dirty="0" smtClean="0"/>
              <a:t>plošin. </a:t>
            </a:r>
            <a:r>
              <a:rPr lang="cs-CZ" sz="2400" dirty="0"/>
              <a:t>Nad ní, od úrovně 26,96 m, pokračuje ocelová skořepina proměnného průměru 10,50 až 1,62 m po kótu 70,96 m. Navazující nosný laminátový válec o průměru 1,90 m a tloušťce stěny 16 až 12 mm sahal původně po kótu 88,48 m, rekonstrukce anténního systému v roce 1997 jej ještě o cca 3 m prodloužila na kótu 91,46 m. Laminátový nástavec je překryt ocelovým víkem. Průměr opláštění tvaru rotačního hyperboloidu na kótě 3,75 m je 32,20 m.</a:t>
            </a:r>
          </a:p>
        </p:txBody>
      </p:sp>
      <p:sp>
        <p:nvSpPr>
          <p:cNvPr id="4" name="Zástupný symbol pro text 3"/>
          <p:cNvSpPr>
            <a:spLocks noGrp="1"/>
          </p:cNvSpPr>
          <p:nvPr>
            <p:ph type="body" sz="half" idx="2"/>
          </p:nvPr>
        </p:nvSpPr>
        <p:spPr>
          <a:xfrm>
            <a:off x="839788" y="2057400"/>
            <a:ext cx="3932237" cy="3811588"/>
          </a:xfrm>
        </p:spPr>
        <p:txBody>
          <a:bodyPr>
            <a:noAutofit/>
          </a:bodyPr>
          <a:lstStyle/>
          <a:p>
            <a:pPr algn="just"/>
            <a:r>
              <a:rPr lang="cs-CZ" sz="2400" dirty="0"/>
              <a:t>Významný architekt Karel Hubáček se mohl od roku 1969 chlubit prestižní </a:t>
            </a:r>
            <a:r>
              <a:rPr lang="cs-CZ" sz="2400" dirty="0" err="1"/>
              <a:t>Perretovou</a:t>
            </a:r>
            <a:r>
              <a:rPr lang="cs-CZ" sz="2400" dirty="0"/>
              <a:t> cenou Mezinárodní unie architektů za novou stavbu Ještědu ve tvaru hyperboloidu. Ke slavnostnímu otevření nového hotelu a vysílače ve tvaru rotačního hyperboloidu bylo přistoupeno 21. září 1973</a:t>
            </a:r>
          </a:p>
        </p:txBody>
      </p:sp>
    </p:spTree>
    <p:extLst>
      <p:ext uri="{BB962C8B-B14F-4D97-AF65-F5344CB8AC3E}">
        <p14:creationId xmlns:p14="http://schemas.microsoft.com/office/powerpoint/2010/main" val="1169514535"/>
      </p:ext>
    </p:extLst>
  </p:cSld>
  <p:clrMapOvr>
    <a:masterClrMapping/>
  </p:clrMapOvr>
  <mc:AlternateContent xmlns:mc="http://schemas.openxmlformats.org/markup-compatibility/2006">
    <mc:Choice xmlns:p14="http://schemas.microsoft.com/office/powerpoint/2010/main" Requires="p14">
      <p:transition spd="slow" p14:dur="2000" advTm="20792">
        <p14:prism isContent="1"/>
      </p:transition>
    </mc:Choice>
    <mc:Fallback>
      <p:transition spd="slow" advTm="20792">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07" y="123749"/>
            <a:ext cx="10067108" cy="6644291"/>
          </a:xfrm>
          <a:prstGeom prst="rect">
            <a:avLst/>
          </a:prstGeom>
        </p:spPr>
      </p:pic>
    </p:spTree>
    <p:extLst>
      <p:ext uri="{BB962C8B-B14F-4D97-AF65-F5344CB8AC3E}">
        <p14:creationId xmlns:p14="http://schemas.microsoft.com/office/powerpoint/2010/main" val="1613583796"/>
      </p:ext>
    </p:extLst>
  </p:cSld>
  <p:clrMapOvr>
    <a:masterClrMapping/>
  </p:clrMapOvr>
  <mc:AlternateContent xmlns:mc="http://schemas.openxmlformats.org/markup-compatibility/2006">
    <mc:Choice xmlns:p14="http://schemas.microsoft.com/office/powerpoint/2010/main" Requires="p14">
      <p:transition spd="slow" p14:dur="2000" advTm="5984">
        <p14:prism isContent="1"/>
      </p:transition>
    </mc:Choice>
    <mc:Fallback>
      <p:transition spd="slow" advTm="5984">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9891" y="0"/>
            <a:ext cx="10515600" cy="1325563"/>
          </a:xfrm>
        </p:spPr>
        <p:txBody>
          <a:bodyPr/>
          <a:lstStyle/>
          <a:p>
            <a:r>
              <a:rPr lang="cs-CZ" b="1" dirty="0">
                <a:solidFill>
                  <a:srgbClr val="FFFF00"/>
                </a:solidFill>
              </a:rPr>
              <a:t>Funkce podlaží</a:t>
            </a:r>
            <a:endParaRPr lang="cs-CZ" dirty="0">
              <a:solidFill>
                <a:srgbClr val="FFFF00"/>
              </a:solidFill>
            </a:endParaRPr>
          </a:p>
        </p:txBody>
      </p:sp>
      <p:sp>
        <p:nvSpPr>
          <p:cNvPr id="3" name="Zástupný symbol pro obsah 2"/>
          <p:cNvSpPr>
            <a:spLocks noGrp="1"/>
          </p:cNvSpPr>
          <p:nvPr>
            <p:ph sz="half" idx="1"/>
          </p:nvPr>
        </p:nvSpPr>
        <p:spPr>
          <a:xfrm>
            <a:off x="69669" y="1146357"/>
            <a:ext cx="6644640" cy="5506992"/>
          </a:xfrm>
        </p:spPr>
        <p:txBody>
          <a:bodyPr>
            <a:noAutofit/>
          </a:bodyPr>
          <a:lstStyle/>
          <a:p>
            <a:pPr marL="0" indent="0" algn="just">
              <a:buNone/>
            </a:pPr>
            <a:r>
              <a:rPr lang="cs-CZ" sz="2300" dirty="0"/>
              <a:t>Na základové desce, která je v suterénu budovy, jsou umístěny strojovny pro všechna energetická zařízení a dále skladiště. V části prvního podlaží jsou kanceláře a televizní přenosový sál, spojené s anténními systémy v devátém podlaží prostřednictvím výtahu a nouzového schodiště ve střední troubě. Zbylou přibližně polovinu prvního podlaží zabírá kuchyň hotelové restaurace. Ve druhém podlaží je umístěna vyhlídková terasa, která byla krátce po dokončení stavby vysílače dodatečně zasklena a umožňuje tak krytý přímý vstup do budovy z úrovně silnice. Ve druhém podlaží (v mezikruží mezi oběma nosnými sloupy) je bufet a dříve tu byla i jídelna personálu. Dále je v tomto podlaží vstupní hala s recepcí hotelu a schodiště, zavěšené na vnějším nosném válci, vede do třetího podlaží s restaurací, kavárnou, barem a reprezentačním salónkem</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56530" y="0"/>
            <a:ext cx="5515875" cy="4136906"/>
          </a:xfrm>
        </p:spPr>
      </p:pic>
    </p:spTree>
    <p:extLst>
      <p:ext uri="{BB962C8B-B14F-4D97-AF65-F5344CB8AC3E}">
        <p14:creationId xmlns:p14="http://schemas.microsoft.com/office/powerpoint/2010/main" val="2797928857"/>
      </p:ext>
    </p:extLst>
  </p:cSld>
  <p:clrMapOvr>
    <a:masterClrMapping/>
  </p:clrMapOvr>
  <mc:AlternateContent xmlns:mc="http://schemas.openxmlformats.org/markup-compatibility/2006">
    <mc:Choice xmlns:p14="http://schemas.microsoft.com/office/powerpoint/2010/main" Requires="p14">
      <p:transition spd="slow" p14:dur="2000" advTm="20630">
        <p14:prism isContent="1"/>
      </p:transition>
    </mc:Choice>
    <mc:Fallback>
      <p:transition spd="slow" advTm="2063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121920" y="130628"/>
            <a:ext cx="11808823" cy="4093029"/>
          </a:xfrm>
        </p:spPr>
        <p:txBody>
          <a:bodyPr>
            <a:normAutofit/>
          </a:bodyPr>
          <a:lstStyle/>
          <a:p>
            <a:pPr marL="0" indent="0" algn="just">
              <a:buNone/>
            </a:pPr>
            <a:r>
              <a:rPr lang="cs-CZ" dirty="0"/>
              <a:t>Ve čtvrtém a pátém nadzemním patře jsou pokoje tříhvězdičkového hotelu. Ve spodním je prstencově okolo celého obvodu budovy umístěno 12 dvoulůžkových pokojů a jeden apartmán; všechny jsou přístupné z hotelové chodby, která se nachází mezi nosnými válci celé stavby. Do hotelové chodby vede z recepce točité mramorové schodiště. Páté podlaží původně sloužilo pro byty zaměstnanců hotelu či vysílače, avšak bylo změněno na hotelovou ubytovnu nabízející deset jednopokojových a dva třípokojové byty. Vnější nosný válec končí v úrovni stropu šestého nadzemního podlaží. Do osmého a devátého nadzemního podlaží umístil architekt nádrže s pitnou vodou a některé záložní bateriové zdroje energie. V desátém podlaží je strojovna výtahu</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860" y="4223657"/>
            <a:ext cx="9505950" cy="2486025"/>
          </a:xfrm>
          <a:prstGeom prst="rect">
            <a:avLst/>
          </a:prstGeom>
        </p:spPr>
      </p:pic>
    </p:spTree>
    <p:extLst>
      <p:ext uri="{BB962C8B-B14F-4D97-AF65-F5344CB8AC3E}">
        <p14:creationId xmlns:p14="http://schemas.microsoft.com/office/powerpoint/2010/main" val="1240485157"/>
      </p:ext>
    </p:extLst>
  </p:cSld>
  <p:clrMapOvr>
    <a:masterClrMapping/>
  </p:clrMapOvr>
  <mc:AlternateContent xmlns:mc="http://schemas.openxmlformats.org/markup-compatibility/2006">
    <mc:Choice xmlns:p14="http://schemas.microsoft.com/office/powerpoint/2010/main" Requires="p14">
      <p:transition spd="slow" p14:dur="2000" advTm="16322">
        <p14:prism isContent="1"/>
      </p:transition>
    </mc:Choice>
    <mc:Fallback>
      <p:transition spd="slow" advTm="16322">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3103" y="0"/>
            <a:ext cx="10515600" cy="1325563"/>
          </a:xfrm>
        </p:spPr>
        <p:txBody>
          <a:bodyPr/>
          <a:lstStyle/>
          <a:p>
            <a:r>
              <a:rPr lang="cs-CZ" b="1" dirty="0">
                <a:solidFill>
                  <a:srgbClr val="FFFF00"/>
                </a:solidFill>
              </a:rPr>
              <a:t>Exteriér stavby</a:t>
            </a:r>
            <a:endParaRPr lang="cs-CZ" dirty="0">
              <a:solidFill>
                <a:srgbClr val="FFFF00"/>
              </a:solidFill>
            </a:endParaRPr>
          </a:p>
        </p:txBody>
      </p:sp>
      <p:sp>
        <p:nvSpPr>
          <p:cNvPr id="3" name="Zástupný symbol pro obsah 2"/>
          <p:cNvSpPr>
            <a:spLocks noGrp="1"/>
          </p:cNvSpPr>
          <p:nvPr>
            <p:ph sz="half" idx="1"/>
          </p:nvPr>
        </p:nvSpPr>
        <p:spPr>
          <a:xfrm>
            <a:off x="333103" y="1010194"/>
            <a:ext cx="5812113" cy="5166769"/>
          </a:xfrm>
        </p:spPr>
        <p:txBody>
          <a:bodyPr>
            <a:normAutofit/>
          </a:bodyPr>
          <a:lstStyle/>
          <a:p>
            <a:pPr marL="0" indent="0" algn="just">
              <a:buNone/>
            </a:pPr>
            <a:r>
              <a:rPr lang="cs-CZ" dirty="0"/>
              <a:t>Vnější plášť má v úrovni třetího až pátého podlaží (tedy v místech restaurace a hotelu) tvar kuželové rotační plochy a na každém podlaží je tvořen 64 kónicky umístěnými panely s povrchem z </a:t>
            </a:r>
            <a:r>
              <a:rPr lang="cs-CZ" dirty="0" err="1"/>
              <a:t>anodizovaného</a:t>
            </a:r>
            <a:r>
              <a:rPr lang="cs-CZ" dirty="0"/>
              <a:t> hliníkového plechu. V úrovni restaurace jsou tyto panely po celé šířce proskleny a doplněny nízkým parapetem, v úrovni ubytovacích pater jsou v panelech umístěna menší okna se zaoblenými rohy.</a:t>
            </a:r>
            <a:r>
              <a:rPr lang="cs-CZ" baseline="30000" dirty="0">
                <a:hlinkClick r:id="rId2"/>
              </a:rPr>
              <a:t>[</a:t>
            </a:r>
            <a:endParaRPr lang="cs-CZ" dirty="0"/>
          </a:p>
        </p:txBody>
      </p:sp>
      <p:pic>
        <p:nvPicPr>
          <p:cNvPr id="7" name="Zástupný symbol pro obsah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3315" y="258110"/>
            <a:ext cx="4754880" cy="6341820"/>
          </a:xfrm>
        </p:spPr>
      </p:pic>
    </p:spTree>
    <p:extLst>
      <p:ext uri="{BB962C8B-B14F-4D97-AF65-F5344CB8AC3E}">
        <p14:creationId xmlns:p14="http://schemas.microsoft.com/office/powerpoint/2010/main" val="375355929"/>
      </p:ext>
    </p:extLst>
  </p:cSld>
  <p:clrMapOvr>
    <a:masterClrMapping/>
  </p:clrMapOvr>
  <mc:AlternateContent xmlns:mc="http://schemas.openxmlformats.org/markup-compatibility/2006">
    <mc:Choice xmlns:p14="http://schemas.microsoft.com/office/powerpoint/2010/main" Requires="p14">
      <p:transition spd="slow" p14:dur="2000" advTm="21170">
        <p14:prism isContent="1"/>
      </p:transition>
    </mc:Choice>
    <mc:Fallback>
      <p:transition spd="slow" advTm="2117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171" y="365124"/>
            <a:ext cx="11817532" cy="6401436"/>
          </a:xfrm>
        </p:spPr>
        <p:txBody>
          <a:bodyPr>
            <a:normAutofit/>
          </a:bodyPr>
          <a:lstStyle/>
          <a:p>
            <a:pPr algn="just"/>
            <a:r>
              <a:rPr lang="cs-CZ" dirty="0"/>
              <a:t>V sedmém a osmém podlaží jsou umístěny parabolické </a:t>
            </a:r>
            <a:r>
              <a:rPr lang="cs-CZ" dirty="0" smtClean="0"/>
              <a:t>antény mikrovlnných </a:t>
            </a:r>
            <a:r>
              <a:rPr lang="cs-CZ" dirty="0"/>
              <a:t>vysílačů. Kryt budovy je v těchto místech tvořen plastovým pláštěm z trapezoidních laminátových panelů, které nejsou spojovány kovovými prvky, protože ty by bránily průchodu elektromagnetických vln. Na vrchní straně strojovny výtahu v desátém patře je upevněna svařovaná trouba z oceli, která tvoří 48 metrů vysoký anténní stožár. Její povrch je pokryt metalizovaným hliníkem a uvnitř trouby vede vzhůru točité schodiště. Na stožár je v jeho horní části připevněn další samonosný laminátový nástavec o délce 18 metrů, během rekonstrukce vysílače v roce 1997 prodloužený o další 3 metry. Jeho úkolem je zakrývat televizní vysílací antény. Zakončen je ocelovým víkem, na němž je pomocí tlumičů zavěšeno prstencové kyvadlo o hmotnosti 800 kg, jež svým protipohybem tlumí příčné kmitání věže</a:t>
            </a:r>
            <a:r>
              <a:rPr lang="cs-CZ" dirty="0" smtClean="0"/>
              <a:t>.</a:t>
            </a:r>
            <a:endParaRPr lang="cs-CZ" dirty="0"/>
          </a:p>
        </p:txBody>
      </p:sp>
    </p:spTree>
    <p:extLst>
      <p:ext uri="{BB962C8B-B14F-4D97-AF65-F5344CB8AC3E}">
        <p14:creationId xmlns:p14="http://schemas.microsoft.com/office/powerpoint/2010/main" val="3957103648"/>
      </p:ext>
    </p:extLst>
  </p:cSld>
  <p:clrMapOvr>
    <a:masterClrMapping/>
  </p:clrMapOvr>
  <mc:AlternateContent xmlns:mc="http://schemas.openxmlformats.org/markup-compatibility/2006">
    <mc:Choice xmlns:p14="http://schemas.microsoft.com/office/powerpoint/2010/main" Requires="p14">
      <p:transition spd="slow" p14:dur="2000" advTm="21769">
        <p14:prism isContent="1"/>
      </p:transition>
    </mc:Choice>
    <mc:Fallback>
      <p:transition spd="slow" advTm="21769">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Ocenění stavby </a:t>
            </a:r>
            <a:r>
              <a:rPr lang="cs-CZ" sz="3200" b="1" dirty="0" smtClean="0"/>
              <a:t>cena </a:t>
            </a:r>
            <a:r>
              <a:rPr lang="cs-CZ" sz="3200" b="1" dirty="0"/>
              <a:t>UIA Augusta </a:t>
            </a:r>
            <a:r>
              <a:rPr lang="cs-CZ" sz="3200" b="1" dirty="0" err="1"/>
              <a:t>Perreta</a:t>
            </a:r>
            <a:r>
              <a:rPr lang="cs-CZ" sz="3200" b="1" dirty="0"/>
              <a:t> (1969)</a:t>
            </a:r>
            <a:br>
              <a:rPr lang="cs-CZ" sz="3200" b="1" dirty="0"/>
            </a:br>
            <a:r>
              <a:rPr lang="cs-CZ" sz="3200" b="1" dirty="0"/>
              <a:t>Stavba století (2000)</a:t>
            </a:r>
            <a:endParaRPr lang="cs-CZ" sz="3200" dirty="0"/>
          </a:p>
        </p:txBody>
      </p:sp>
      <p:sp>
        <p:nvSpPr>
          <p:cNvPr id="3" name="Zástupný symbol pro obsah 2"/>
          <p:cNvSpPr>
            <a:spLocks noGrp="1"/>
          </p:cNvSpPr>
          <p:nvPr>
            <p:ph idx="1"/>
          </p:nvPr>
        </p:nvSpPr>
        <p:spPr/>
        <p:txBody>
          <a:bodyPr>
            <a:normAutofit fontScale="47500" lnSpcReduction="20000"/>
          </a:bodyPr>
          <a:lstStyle/>
          <a:p>
            <a:r>
              <a:rPr lang="cs-CZ" sz="5100" b="1" dirty="0"/>
              <a:t>Hlavní architekt</a:t>
            </a:r>
            <a:r>
              <a:rPr lang="cs-CZ" sz="5100" dirty="0"/>
              <a:t> </a:t>
            </a:r>
            <a:r>
              <a:rPr lang="cs-CZ" sz="5100" dirty="0" smtClean="0"/>
              <a:t>				Karel </a:t>
            </a:r>
            <a:r>
              <a:rPr lang="cs-CZ" sz="5100" dirty="0"/>
              <a:t>Hubáček</a:t>
            </a:r>
            <a:br>
              <a:rPr lang="cs-CZ" sz="5100" dirty="0"/>
            </a:br>
            <a:r>
              <a:rPr lang="cs-CZ" sz="5100" b="1" dirty="0"/>
              <a:t>Návrhy interiérů hotelu a </a:t>
            </a:r>
            <a:r>
              <a:rPr lang="cs-CZ" sz="5100" b="1" dirty="0" smtClean="0"/>
              <a:t>restaurace	</a:t>
            </a:r>
            <a:r>
              <a:rPr lang="cs-CZ" sz="5100" dirty="0" smtClean="0"/>
              <a:t>Otakar </a:t>
            </a:r>
            <a:r>
              <a:rPr lang="cs-CZ" sz="5100" dirty="0"/>
              <a:t>Binar</a:t>
            </a:r>
            <a:br>
              <a:rPr lang="cs-CZ" sz="5100" dirty="0"/>
            </a:br>
            <a:r>
              <a:rPr lang="cs-CZ" sz="5100" b="1" dirty="0"/>
              <a:t>Statika</a:t>
            </a:r>
            <a:r>
              <a:rPr lang="cs-CZ" sz="5100" dirty="0"/>
              <a:t> </a:t>
            </a:r>
            <a:r>
              <a:rPr lang="cs-CZ" sz="5100" dirty="0" smtClean="0"/>
              <a:t>					Zdeněk </a:t>
            </a:r>
            <a:r>
              <a:rPr lang="cs-CZ" sz="5100" dirty="0" err="1"/>
              <a:t>Patrman</a:t>
            </a:r>
            <a:r>
              <a:rPr lang="cs-CZ" sz="5100" dirty="0"/>
              <a:t>, Zdeněk Zachař</a:t>
            </a:r>
            <a:br>
              <a:rPr lang="cs-CZ" sz="5100" dirty="0"/>
            </a:br>
            <a:r>
              <a:rPr lang="cs-CZ" sz="5100" b="1" dirty="0"/>
              <a:t>Stavební konstrukce </a:t>
            </a:r>
            <a:r>
              <a:rPr lang="cs-CZ" sz="5100" dirty="0" smtClean="0"/>
              <a:t>			Josef </a:t>
            </a:r>
            <a:r>
              <a:rPr lang="cs-CZ" sz="5100" dirty="0" err="1"/>
              <a:t>Patrman</a:t>
            </a:r>
            <a:r>
              <a:rPr lang="cs-CZ" sz="5100" dirty="0"/>
              <a:t> a Václav Bůžek</a:t>
            </a:r>
            <a:br>
              <a:rPr lang="cs-CZ" sz="5100" dirty="0"/>
            </a:br>
            <a:r>
              <a:rPr lang="cs-CZ" sz="5100" b="1" dirty="0"/>
              <a:t>Rozpočty</a:t>
            </a:r>
            <a:r>
              <a:rPr lang="cs-CZ" sz="5100" dirty="0"/>
              <a:t> </a:t>
            </a:r>
            <a:r>
              <a:rPr lang="cs-CZ" sz="5100" dirty="0" smtClean="0"/>
              <a:t>					Jaroslav </a:t>
            </a:r>
            <a:r>
              <a:rPr lang="cs-CZ" sz="5100" dirty="0"/>
              <a:t>Koucký</a:t>
            </a:r>
            <a:br>
              <a:rPr lang="cs-CZ" sz="5100" dirty="0"/>
            </a:br>
            <a:r>
              <a:rPr lang="cs-CZ" sz="5100" b="1" dirty="0" smtClean="0"/>
              <a:t>Elektro					</a:t>
            </a:r>
            <a:r>
              <a:rPr lang="cs-CZ" sz="5100" dirty="0" smtClean="0"/>
              <a:t>Slávek </a:t>
            </a:r>
            <a:r>
              <a:rPr lang="cs-CZ" sz="5100" dirty="0"/>
              <a:t>Zrůst</a:t>
            </a:r>
            <a:br>
              <a:rPr lang="cs-CZ" sz="5100" dirty="0"/>
            </a:br>
            <a:r>
              <a:rPr lang="cs-CZ" sz="5100" b="1" dirty="0"/>
              <a:t>Vzduchotechnika a </a:t>
            </a:r>
            <a:r>
              <a:rPr lang="cs-CZ" sz="5100" b="1" dirty="0" smtClean="0"/>
              <a:t>vytápění		</a:t>
            </a:r>
            <a:r>
              <a:rPr lang="cs-CZ" sz="5100" dirty="0" smtClean="0"/>
              <a:t>Otta </a:t>
            </a:r>
            <a:r>
              <a:rPr lang="cs-CZ" sz="5100" dirty="0"/>
              <a:t>Valouch</a:t>
            </a:r>
            <a:br>
              <a:rPr lang="cs-CZ" sz="5100" dirty="0"/>
            </a:br>
            <a:r>
              <a:rPr lang="cs-CZ" sz="5100" dirty="0"/>
              <a:t/>
            </a:r>
            <a:br>
              <a:rPr lang="cs-CZ" sz="5100" dirty="0"/>
            </a:br>
            <a:r>
              <a:rPr lang="cs-CZ" sz="5100" b="1" dirty="0"/>
              <a:t>Výška </a:t>
            </a:r>
            <a:r>
              <a:rPr lang="cs-CZ" sz="5100" b="1" dirty="0" smtClean="0"/>
              <a:t>stavby</a:t>
            </a:r>
            <a:r>
              <a:rPr lang="cs-CZ" sz="5100" dirty="0" smtClean="0"/>
              <a:t>				původně </a:t>
            </a:r>
            <a:r>
              <a:rPr lang="cs-CZ" sz="5100" dirty="0"/>
              <a:t>82  m, v současnosti 90  m</a:t>
            </a:r>
            <a:br>
              <a:rPr lang="cs-CZ" sz="5100" dirty="0"/>
            </a:br>
            <a:r>
              <a:rPr lang="cs-CZ" sz="5100" b="1" dirty="0"/>
              <a:t>Kruhový průměr základny</a:t>
            </a:r>
            <a:r>
              <a:rPr lang="cs-CZ" sz="5100" dirty="0"/>
              <a:t> </a:t>
            </a:r>
            <a:r>
              <a:rPr lang="cs-CZ" sz="5100" dirty="0" smtClean="0"/>
              <a:t>		33</a:t>
            </a:r>
            <a:r>
              <a:rPr lang="cs-CZ" sz="5100" dirty="0"/>
              <a:t>  m</a:t>
            </a:r>
            <a:br>
              <a:rPr lang="cs-CZ" sz="5100" dirty="0"/>
            </a:br>
            <a:r>
              <a:rPr lang="cs-CZ" sz="5100" b="1" dirty="0"/>
              <a:t>Základní kámen položen 30. 7. 1966</a:t>
            </a:r>
            <a:r>
              <a:rPr lang="cs-CZ" sz="5100" dirty="0"/>
              <a:t/>
            </a:r>
            <a:br>
              <a:rPr lang="cs-CZ" sz="5100" dirty="0"/>
            </a:br>
            <a:r>
              <a:rPr lang="cs-CZ" sz="5100" b="1" dirty="0"/>
              <a:t>Investor </a:t>
            </a:r>
            <a:r>
              <a:rPr lang="cs-CZ" sz="5100" dirty="0" smtClean="0"/>
              <a:t>					Správa </a:t>
            </a:r>
            <a:r>
              <a:rPr lang="cs-CZ" sz="5100" dirty="0"/>
              <a:t>radiokomunikací, Praha</a:t>
            </a:r>
            <a:br>
              <a:rPr lang="cs-CZ" sz="5100" dirty="0"/>
            </a:br>
            <a:r>
              <a:rPr lang="cs-CZ" sz="5100" b="1" dirty="0"/>
              <a:t>Celková </a:t>
            </a:r>
            <a:r>
              <a:rPr lang="cs-CZ" sz="5100" b="1" dirty="0" smtClean="0"/>
              <a:t>cena</a:t>
            </a:r>
            <a:r>
              <a:rPr lang="cs-CZ" sz="5100" dirty="0" smtClean="0"/>
              <a:t>				64</a:t>
            </a:r>
            <a:r>
              <a:rPr lang="cs-CZ" sz="5100" dirty="0"/>
              <a:t> 000 000 Kčs v roce 1973</a:t>
            </a:r>
            <a:br>
              <a:rPr lang="cs-CZ" sz="5100" dirty="0"/>
            </a:br>
            <a:r>
              <a:rPr lang="cs-CZ" sz="5100" b="1" dirty="0"/>
              <a:t>Generální </a:t>
            </a:r>
            <a:r>
              <a:rPr lang="cs-CZ" sz="5100" b="1" dirty="0" smtClean="0"/>
              <a:t>dodavatel			</a:t>
            </a:r>
            <a:r>
              <a:rPr lang="cs-CZ" sz="5100" dirty="0" smtClean="0"/>
              <a:t>Pozemní </a:t>
            </a:r>
            <a:r>
              <a:rPr lang="cs-CZ" sz="5100" dirty="0"/>
              <a:t>stavby, Liberec</a:t>
            </a:r>
            <a:r>
              <a:rPr lang="cs-CZ" dirty="0"/>
              <a:t/>
            </a:r>
            <a:br>
              <a:rPr lang="cs-CZ" dirty="0"/>
            </a:br>
            <a:endParaRPr lang="cs-CZ" dirty="0" smtClean="0"/>
          </a:p>
          <a:p>
            <a:pPr marL="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508" y="113212"/>
            <a:ext cx="2656658" cy="215189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519" y="4807131"/>
            <a:ext cx="2050869" cy="2050869"/>
          </a:xfrm>
          <a:prstGeom prst="rect">
            <a:avLst/>
          </a:prstGeom>
        </p:spPr>
      </p:pic>
    </p:spTree>
    <p:extLst>
      <p:ext uri="{BB962C8B-B14F-4D97-AF65-F5344CB8AC3E}">
        <p14:creationId xmlns:p14="http://schemas.microsoft.com/office/powerpoint/2010/main" val="1857574568"/>
      </p:ext>
    </p:extLst>
  </p:cSld>
  <p:clrMapOvr>
    <a:masterClrMapping/>
  </p:clrMapOvr>
  <mc:AlternateContent xmlns:mc="http://schemas.openxmlformats.org/markup-compatibility/2006">
    <mc:Choice xmlns:p14="http://schemas.microsoft.com/office/powerpoint/2010/main" Requires="p14">
      <p:transition spd="slow" p14:dur="2000" advTm="19299">
        <p14:prism isContent="1"/>
      </p:transition>
    </mc:Choice>
    <mc:Fallback>
      <p:transition spd="slow" advTm="1929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Současnost:</a:t>
            </a:r>
            <a:endParaRPr lang="cs-CZ" dirty="0"/>
          </a:p>
        </p:txBody>
      </p:sp>
      <p:sp>
        <p:nvSpPr>
          <p:cNvPr id="3" name="Zástupný symbol pro obsah 2"/>
          <p:cNvSpPr>
            <a:spLocks noGrp="1"/>
          </p:cNvSpPr>
          <p:nvPr>
            <p:ph idx="1"/>
          </p:nvPr>
        </p:nvSpPr>
        <p:spPr/>
        <p:txBody>
          <a:bodyPr/>
          <a:lstStyle/>
          <a:p>
            <a:pPr marL="0" indent="0">
              <a:buNone/>
            </a:pPr>
            <a:r>
              <a:rPr lang="cs-CZ" dirty="0" smtClean="0"/>
              <a:t>V letošním roce jsme vyhráli několik výběrových řízení v rámci ČR:</a:t>
            </a:r>
          </a:p>
          <a:p>
            <a:pPr marL="0" indent="0">
              <a:buNone/>
            </a:pPr>
            <a:r>
              <a:rPr lang="cs-CZ" dirty="0" smtClean="0"/>
              <a:t>Základní školy v Liberci : Orlí, Vrchlického, U Soudu, Švermova</a:t>
            </a:r>
          </a:p>
          <a:p>
            <a:pPr marL="0" indent="0">
              <a:buNone/>
            </a:pPr>
            <a:r>
              <a:rPr lang="cs-CZ" dirty="0" smtClean="0"/>
              <a:t>Střední průmyslová škola textilní</a:t>
            </a:r>
          </a:p>
          <a:p>
            <a:pPr marL="0" indent="0">
              <a:buNone/>
            </a:pPr>
            <a:r>
              <a:rPr lang="cs-CZ" dirty="0" smtClean="0"/>
              <a:t>Další školy ve městech</a:t>
            </a:r>
          </a:p>
          <a:p>
            <a:pPr marL="0" indent="0">
              <a:buNone/>
            </a:pPr>
            <a:r>
              <a:rPr lang="cs-CZ" dirty="0" smtClean="0"/>
              <a:t>Metylovice, Líbeznice, Jihlava, Pocinovice, Uherské hradiště, Vranovice, Kout na Šumavě, Koryčany a další.</a:t>
            </a:r>
          </a:p>
          <a:p>
            <a:pPr marL="0" indent="0">
              <a:buNone/>
            </a:pPr>
            <a:r>
              <a:rPr lang="cs-CZ" dirty="0" smtClean="0"/>
              <a:t>U všech máme kladné ohlasy na naše dodávky a služby.</a:t>
            </a:r>
          </a:p>
          <a:p>
            <a:pPr marL="0" indent="0">
              <a:buNone/>
            </a:pP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9" y="5216298"/>
            <a:ext cx="3486756" cy="603477"/>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180" y="5647838"/>
            <a:ext cx="1869576" cy="52912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906" y="5251336"/>
            <a:ext cx="2393760" cy="568439"/>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6487" y="230188"/>
            <a:ext cx="893889" cy="802084"/>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399" y="1258887"/>
            <a:ext cx="1238250" cy="1133475"/>
          </a:xfrm>
          <a:prstGeom prst="rect">
            <a:avLst/>
          </a:prstGeom>
        </p:spPr>
      </p:pic>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0449" y="631230"/>
            <a:ext cx="1323975" cy="695325"/>
          </a:xfrm>
          <a:prstGeom prst="rect">
            <a:avLst/>
          </a:prstGeom>
        </p:spPr>
      </p:pic>
      <p:pic>
        <p:nvPicPr>
          <p:cNvPr id="11" name="Obráze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40386" y="2688715"/>
            <a:ext cx="1438275" cy="466725"/>
          </a:xfrm>
          <a:prstGeom prst="rect">
            <a:avLst/>
          </a:prstGeom>
        </p:spPr>
      </p:pic>
      <p:pic>
        <p:nvPicPr>
          <p:cNvPr id="12" name="Zástupný symbol pro obsah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3163" y="6176963"/>
            <a:ext cx="2051410" cy="500516"/>
          </a:xfrm>
          <a:prstGeom prst="rect">
            <a:avLst/>
          </a:prstGeom>
        </p:spPr>
      </p:pic>
      <p:pic>
        <p:nvPicPr>
          <p:cNvPr id="13" name="Obráze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7596" y="207367"/>
            <a:ext cx="3114675" cy="771525"/>
          </a:xfrm>
          <a:prstGeom prst="rect">
            <a:avLst/>
          </a:prstGeom>
        </p:spPr>
      </p:pic>
      <p:pic>
        <p:nvPicPr>
          <p:cNvPr id="14" name="Obráze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3452" y="6071143"/>
            <a:ext cx="1738984" cy="712155"/>
          </a:xfrm>
          <a:prstGeom prst="rect">
            <a:avLst/>
          </a:prstGeom>
        </p:spPr>
      </p:pic>
      <p:pic>
        <p:nvPicPr>
          <p:cNvPr id="15" name="Obráze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1786" y="3002270"/>
            <a:ext cx="3861027" cy="666016"/>
          </a:xfrm>
          <a:prstGeom prst="rect">
            <a:avLst/>
          </a:prstGeom>
        </p:spPr>
      </p:pic>
      <p:pic>
        <p:nvPicPr>
          <p:cNvPr id="16" name="Obrázek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86394" y="4389102"/>
            <a:ext cx="1832084" cy="455829"/>
          </a:xfrm>
          <a:prstGeom prst="rect">
            <a:avLst/>
          </a:prstGeom>
        </p:spPr>
      </p:pic>
      <p:pic>
        <p:nvPicPr>
          <p:cNvPr id="17" name="Obrázek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10573" y="5035151"/>
            <a:ext cx="2221377" cy="1040392"/>
          </a:xfrm>
          <a:prstGeom prst="rect">
            <a:avLst/>
          </a:prstGeom>
        </p:spPr>
      </p:pic>
      <p:pic>
        <p:nvPicPr>
          <p:cNvPr id="18" name="Obrázek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63452" y="5216298"/>
            <a:ext cx="1128441" cy="708154"/>
          </a:xfrm>
          <a:prstGeom prst="rect">
            <a:avLst/>
          </a:prstGeom>
        </p:spPr>
      </p:pic>
      <p:pic>
        <p:nvPicPr>
          <p:cNvPr id="19" name="Obrázek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81231" y="978892"/>
            <a:ext cx="1617155" cy="438942"/>
          </a:xfrm>
          <a:prstGeom prst="rect">
            <a:avLst/>
          </a:prstGeom>
        </p:spPr>
      </p:pic>
      <p:pic>
        <p:nvPicPr>
          <p:cNvPr id="20" name="Obrázek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4906" y="1158393"/>
            <a:ext cx="1028700" cy="514350"/>
          </a:xfrm>
          <a:prstGeom prst="rect">
            <a:avLst/>
          </a:prstGeom>
        </p:spPr>
      </p:pic>
      <p:pic>
        <p:nvPicPr>
          <p:cNvPr id="21" name="Obrázek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5820" y="6251315"/>
            <a:ext cx="3598562" cy="569263"/>
          </a:xfrm>
          <a:prstGeom prst="rect">
            <a:avLst/>
          </a:prstGeom>
        </p:spPr>
      </p:pic>
      <p:pic>
        <p:nvPicPr>
          <p:cNvPr id="22" name="Obrázek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73977" y="54140"/>
            <a:ext cx="3229186" cy="621970"/>
          </a:xfrm>
          <a:prstGeom prst="rect">
            <a:avLst/>
          </a:prstGeom>
        </p:spPr>
      </p:pic>
      <p:pic>
        <p:nvPicPr>
          <p:cNvPr id="23" name="Obrázek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664424" y="3539522"/>
            <a:ext cx="1348966" cy="659360"/>
          </a:xfrm>
          <a:prstGeom prst="rect">
            <a:avLst/>
          </a:prstGeom>
        </p:spPr>
      </p:pic>
      <p:pic>
        <p:nvPicPr>
          <p:cNvPr id="24" name="Obrázek 2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5775" y="3763904"/>
            <a:ext cx="933450" cy="1009650"/>
          </a:xfrm>
          <a:prstGeom prst="rect">
            <a:avLst/>
          </a:prstGeom>
        </p:spPr>
      </p:pic>
    </p:spTree>
    <p:extLst>
      <p:ext uri="{BB962C8B-B14F-4D97-AF65-F5344CB8AC3E}">
        <p14:creationId xmlns:p14="http://schemas.microsoft.com/office/powerpoint/2010/main" val="1696877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0689">
        <p15:prstTrans prst="crush"/>
      </p:transition>
    </mc:Choice>
    <mc:Fallback>
      <p:transition spd="slow" advTm="10689">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78378"/>
            <a:ext cx="10515600" cy="803049"/>
          </a:xfrm>
        </p:spPr>
        <p:txBody>
          <a:bodyPr>
            <a:normAutofit fontScale="90000"/>
          </a:bodyPr>
          <a:lstStyle/>
          <a:p>
            <a:r>
              <a:rPr lang="cs-CZ" b="1" dirty="0">
                <a:solidFill>
                  <a:srgbClr val="FFFF00"/>
                </a:solidFill>
              </a:rPr>
              <a:t>Vybavení interiéru</a:t>
            </a:r>
            <a:endParaRPr lang="cs-CZ" dirty="0">
              <a:solidFill>
                <a:srgbClr val="FFFF00"/>
              </a:solidFill>
            </a:endParaRPr>
          </a:p>
        </p:txBody>
      </p:sp>
      <p:sp>
        <p:nvSpPr>
          <p:cNvPr id="3" name="Zástupný symbol pro obsah 2"/>
          <p:cNvSpPr>
            <a:spLocks noGrp="1"/>
          </p:cNvSpPr>
          <p:nvPr>
            <p:ph idx="1"/>
          </p:nvPr>
        </p:nvSpPr>
        <p:spPr>
          <a:xfrm>
            <a:off x="78377" y="583474"/>
            <a:ext cx="11948159" cy="2952206"/>
          </a:xfrm>
        </p:spPr>
        <p:txBody>
          <a:bodyPr>
            <a:normAutofit/>
          </a:bodyPr>
          <a:lstStyle/>
          <a:p>
            <a:pPr marL="0" indent="0" algn="just">
              <a:buNone/>
            </a:pPr>
            <a:r>
              <a:rPr lang="cs-CZ" dirty="0"/>
              <a:t>Návrhy interiérů stavby, včetně jeho mobiliáře, pochází od architekta Otakara Binara. Nádobí a některé textilní doplňky se zhotovily podle návrhů Karla Wünsche. Na vybavení interiérů se podíleli také skláři Stanislav Libenský a jeho partnerka Jaroslava Brychtová. Ti původně plánovali vložit do veřejně přístupných částí stavby vysoké skleněné kyvadlo, složené ze dvou čoček, jež by znázorňovalo věčný pohyb. Místo toho ale zvolili jiné řešení, a sice umístění osmi skleněných emblémů zavrtaných do betonového dříku vysílače.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158" y="3457303"/>
            <a:ext cx="4972359" cy="3313611"/>
          </a:xfrm>
          <a:prstGeom prst="rect">
            <a:avLst/>
          </a:prstGeom>
        </p:spPr>
      </p:pic>
      <p:sp>
        <p:nvSpPr>
          <p:cNvPr id="5" name="Obdélník 4"/>
          <p:cNvSpPr/>
          <p:nvPr/>
        </p:nvSpPr>
        <p:spPr>
          <a:xfrm>
            <a:off x="78377" y="3457304"/>
            <a:ext cx="6888480" cy="2862322"/>
          </a:xfrm>
          <a:prstGeom prst="rect">
            <a:avLst/>
          </a:prstGeom>
        </p:spPr>
        <p:txBody>
          <a:bodyPr wrap="square">
            <a:spAutoFit/>
          </a:bodyPr>
          <a:lstStyle/>
          <a:p>
            <a:pPr algn="just"/>
            <a:r>
              <a:rPr lang="cs-CZ" sz="2000" dirty="0"/>
              <a:t>Dřík a jeho úprava představují dle návrhu umělců vyrůstání věže ze skály. Skleněné emblémy označoval architekt stavby za spadlé meteority. Autorem mříže umístěné v hotelové chodbě je Jaroslav </a:t>
            </a:r>
            <a:r>
              <a:rPr lang="cs-CZ" sz="2000" dirty="0" err="1"/>
              <a:t>Klápště</a:t>
            </a:r>
            <a:r>
              <a:rPr lang="cs-CZ" sz="2000" dirty="0"/>
              <a:t>. Je složena z kovových částí zemědělských vozů a nářadí. Stěny schodiště a hotelových chodeb jsou obloženy keramickými obklady, jejichž autorkou je </a:t>
            </a:r>
            <a:r>
              <a:rPr lang="cs-CZ" sz="2000" dirty="0" err="1"/>
              <a:t>Děvana</a:t>
            </a:r>
            <a:r>
              <a:rPr lang="cs-CZ" sz="2000" dirty="0"/>
              <a:t> Mírová. Vstupní dveře a stěny recepce hotelu pokrývají tepané plechy od Miloše Košky, tapiserii umístěnou na zdi salónku vytvořil Vladimír Křečan.</a:t>
            </a:r>
            <a:endParaRPr lang="cs-CZ" sz="2000" dirty="0"/>
          </a:p>
        </p:txBody>
      </p:sp>
    </p:spTree>
    <p:extLst>
      <p:ext uri="{BB962C8B-B14F-4D97-AF65-F5344CB8AC3E}">
        <p14:creationId xmlns:p14="http://schemas.microsoft.com/office/powerpoint/2010/main" val="585259103"/>
      </p:ext>
    </p:extLst>
  </p:cSld>
  <p:clrMapOvr>
    <a:masterClrMapping/>
  </p:clrMapOvr>
  <mc:AlternateContent xmlns:mc="http://schemas.openxmlformats.org/markup-compatibility/2006">
    <mc:Choice xmlns:p14="http://schemas.microsoft.com/office/powerpoint/2010/main" Requires="p14">
      <p:transition spd="slow" p14:dur="2000" advTm="25134">
        <p14:prism isContent="1"/>
      </p:transition>
    </mc:Choice>
    <mc:Fallback>
      <p:transition spd="slow" advTm="25134">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1514" y="801189"/>
            <a:ext cx="3106783" cy="731520"/>
          </a:xfrm>
        </p:spPr>
        <p:txBody>
          <a:bodyPr>
            <a:normAutofit fontScale="90000"/>
          </a:bodyPr>
          <a:lstStyle/>
          <a:p>
            <a:r>
              <a:rPr lang="cs-CZ" b="1" dirty="0">
                <a:solidFill>
                  <a:srgbClr val="FFFF00"/>
                </a:solidFill>
              </a:rPr>
              <a:t>Pověst o krejčíkovi</a:t>
            </a:r>
            <a:endParaRPr lang="cs-CZ" dirty="0">
              <a:solidFill>
                <a:srgbClr val="FFFF00"/>
              </a:solidFill>
            </a:endParaRPr>
          </a:p>
        </p:txBody>
      </p:sp>
      <p:sp>
        <p:nvSpPr>
          <p:cNvPr id="3" name="Zástupný symbol pro obsah 2"/>
          <p:cNvSpPr>
            <a:spLocks noGrp="1"/>
          </p:cNvSpPr>
          <p:nvPr>
            <p:ph idx="1"/>
          </p:nvPr>
        </p:nvSpPr>
        <p:spPr>
          <a:xfrm>
            <a:off x="141514" y="2370205"/>
            <a:ext cx="11804468" cy="4351338"/>
          </a:xfrm>
        </p:spPr>
        <p:txBody>
          <a:bodyPr>
            <a:normAutofit fontScale="92500" lnSpcReduction="10000"/>
          </a:bodyPr>
          <a:lstStyle/>
          <a:p>
            <a:pPr marL="0" indent="0">
              <a:buNone/>
            </a:pPr>
            <a:r>
              <a:rPr lang="cs-CZ" dirty="0"/>
              <a:t>Křemencový Krejčík je zdaleka viditelná zajímavá skála na vrcholu hory Ještěd. Kdysi se nazývala i Hrbáč. O vzniku jména vypráví pověst o chudém krejčíkovi, který se vydal obchodovat z Osečné do Liberce. Zrovna panovalo teplé letní období a sluneční žár dost obtěžoval. Krejčíka parné počasí zmohlo a rozhodl si odpočinout pod Ještědskými horami</a:t>
            </a:r>
            <a:r>
              <a:rPr lang="cs-CZ" dirty="0" smtClean="0"/>
              <a:t>.</a:t>
            </a:r>
          </a:p>
          <a:p>
            <a:pPr marL="0" indent="0">
              <a:buNone/>
            </a:pPr>
            <a:r>
              <a:rPr lang="cs-CZ" dirty="0"/>
              <a:t>Usedl tady pod mohutný strom a hned usnul. Probudily ho divné hlasy – dva obři vedli hádku s čertem. Pekelník jim dával zvláštní úkol – postavit do kohoutího zakokrhání horu, odkud by mohl pohodlně sledovat široké okolí. Obři přislíbili uskutečnění díla a krejčíka nenapadlo nic jiného, než jim vše překazit. V noci vyšel na nedokončenou horu, našel si úkryt a čekal. Jakmile se obři přiblížili, napodobil kohoutí zakokrhání a čerti z leknutí čertova hněvu upustili své kamení z náručí. Největší kámen spadl na místo úkrytu krejčíka a skála se pro něho stala obrovským náhrobním kamenem.</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638" y="64634"/>
            <a:ext cx="4116518" cy="2212628"/>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013" y="64634"/>
            <a:ext cx="4275908" cy="2298300"/>
          </a:xfrm>
          <a:prstGeom prst="rect">
            <a:avLst/>
          </a:prstGeom>
        </p:spPr>
      </p:pic>
    </p:spTree>
    <p:extLst>
      <p:ext uri="{BB962C8B-B14F-4D97-AF65-F5344CB8AC3E}">
        <p14:creationId xmlns:p14="http://schemas.microsoft.com/office/powerpoint/2010/main" val="443138541"/>
      </p:ext>
    </p:extLst>
  </p:cSld>
  <p:clrMapOvr>
    <a:masterClrMapping/>
  </p:clrMapOvr>
  <mc:AlternateContent xmlns:mc="http://schemas.openxmlformats.org/markup-compatibility/2006">
    <mc:Choice xmlns:p14="http://schemas.microsoft.com/office/powerpoint/2010/main" Requires="p14">
      <p:transition spd="slow" p14:dur="2000" advTm="26085">
        <p14:prism isContent="1"/>
      </p:transition>
    </mc:Choice>
    <mc:Fallback>
      <p:transition spd="slow" advTm="2608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FF00"/>
                </a:solidFill>
              </a:rPr>
              <a:t>Akce pro účastníky workshopu</a:t>
            </a:r>
            <a:endParaRPr lang="cs-CZ" dirty="0">
              <a:solidFill>
                <a:srgbClr val="FFFF00"/>
              </a:solidFill>
            </a:endParaRPr>
          </a:p>
        </p:txBody>
      </p:sp>
      <p:sp>
        <p:nvSpPr>
          <p:cNvPr id="3" name="Zástupný symbol pro obsah 2"/>
          <p:cNvSpPr>
            <a:spLocks noGrp="1"/>
          </p:cNvSpPr>
          <p:nvPr>
            <p:ph idx="1"/>
          </p:nvPr>
        </p:nvSpPr>
        <p:spPr>
          <a:xfrm>
            <a:off x="838200" y="1445624"/>
            <a:ext cx="10233800" cy="5320936"/>
          </a:xfrm>
        </p:spPr>
        <p:txBody>
          <a:bodyPr>
            <a:normAutofit/>
          </a:bodyPr>
          <a:lstStyle/>
          <a:p>
            <a:r>
              <a:rPr lang="cs-CZ" dirty="0" smtClean="0">
                <a:solidFill>
                  <a:schemeClr val="tx1"/>
                </a:solidFill>
              </a:rPr>
              <a:t>Ke každému projektoru EPSON  grafická kalkulačka </a:t>
            </a:r>
            <a:r>
              <a:rPr lang="cs-CZ" dirty="0" err="1" smtClean="0">
                <a:solidFill>
                  <a:schemeClr val="tx1"/>
                </a:solidFill>
              </a:rPr>
              <a:t>Casio</a:t>
            </a:r>
            <a:r>
              <a:rPr lang="cs-CZ" dirty="0" smtClean="0">
                <a:solidFill>
                  <a:schemeClr val="tx1"/>
                </a:solidFill>
              </a:rPr>
              <a:t> zdarma</a:t>
            </a:r>
          </a:p>
          <a:p>
            <a:r>
              <a:rPr lang="cs-CZ" dirty="0" smtClean="0">
                <a:solidFill>
                  <a:schemeClr val="tx1"/>
                </a:solidFill>
              </a:rPr>
              <a:t>Ke každému notebooku nebo tabletu ASUS brašna zdarma</a:t>
            </a:r>
          </a:p>
          <a:p>
            <a:r>
              <a:rPr lang="cs-CZ" dirty="0" smtClean="0">
                <a:solidFill>
                  <a:schemeClr val="tx1"/>
                </a:solidFill>
              </a:rPr>
              <a:t>Ke každému INTEL </a:t>
            </a:r>
            <a:r>
              <a:rPr lang="cs-CZ" dirty="0" err="1" smtClean="0">
                <a:solidFill>
                  <a:schemeClr val="tx1"/>
                </a:solidFill>
              </a:rPr>
              <a:t>Compute</a:t>
            </a:r>
            <a:r>
              <a:rPr lang="cs-CZ" dirty="0" smtClean="0">
                <a:solidFill>
                  <a:schemeClr val="tx1"/>
                </a:solidFill>
              </a:rPr>
              <a:t> </a:t>
            </a:r>
            <a:r>
              <a:rPr lang="cs-CZ" dirty="0" err="1" smtClean="0">
                <a:solidFill>
                  <a:schemeClr val="tx1"/>
                </a:solidFill>
              </a:rPr>
              <a:t>Stick</a:t>
            </a:r>
            <a:r>
              <a:rPr lang="cs-CZ" dirty="0" smtClean="0">
                <a:solidFill>
                  <a:schemeClr val="tx1"/>
                </a:solidFill>
              </a:rPr>
              <a:t> </a:t>
            </a:r>
            <a:r>
              <a:rPr lang="cs-CZ" dirty="0" err="1" smtClean="0">
                <a:solidFill>
                  <a:schemeClr val="tx1"/>
                </a:solidFill>
              </a:rPr>
              <a:t>Flash</a:t>
            </a:r>
            <a:r>
              <a:rPr lang="cs-CZ" dirty="0" smtClean="0">
                <a:solidFill>
                  <a:schemeClr val="tx1"/>
                </a:solidFill>
              </a:rPr>
              <a:t> Disk 16 GB zdarma</a:t>
            </a:r>
          </a:p>
          <a:p>
            <a:r>
              <a:rPr lang="cs-CZ" dirty="0" smtClean="0">
                <a:solidFill>
                  <a:schemeClr val="tx1"/>
                </a:solidFill>
              </a:rPr>
              <a:t>Ke každé trvalé licenci Microsoft OFFICE 16 pro domácnosti náhlavní souprava (sluchátko s mikrofonem) pro SKYPE zdarma</a:t>
            </a:r>
          </a:p>
          <a:p>
            <a:r>
              <a:rPr lang="cs-CZ" dirty="0" smtClean="0">
                <a:solidFill>
                  <a:schemeClr val="tx1"/>
                </a:solidFill>
              </a:rPr>
              <a:t>Ke každé trvalé licenci Microsoft OFFICE 16 pro podnikatele bezdrátová </a:t>
            </a:r>
            <a:r>
              <a:rPr lang="cs-CZ" dirty="0" err="1" smtClean="0">
                <a:solidFill>
                  <a:schemeClr val="tx1"/>
                </a:solidFill>
              </a:rPr>
              <a:t>Bluetooth</a:t>
            </a:r>
            <a:r>
              <a:rPr lang="cs-CZ" dirty="0" smtClean="0">
                <a:solidFill>
                  <a:schemeClr val="tx1"/>
                </a:solidFill>
              </a:rPr>
              <a:t> sluchátka s mikrofonem zdarma</a:t>
            </a:r>
          </a:p>
          <a:p>
            <a:r>
              <a:rPr lang="cs-CZ" dirty="0" smtClean="0">
                <a:solidFill>
                  <a:schemeClr val="tx1"/>
                </a:solidFill>
              </a:rPr>
              <a:t>Ke každé licenci Antivirus ESET pouzdro na fotoaparát zdarma</a:t>
            </a:r>
          </a:p>
          <a:p>
            <a:r>
              <a:rPr lang="cs-CZ" dirty="0" smtClean="0">
                <a:solidFill>
                  <a:srgbClr val="FF0000"/>
                </a:solidFill>
              </a:rPr>
              <a:t>Hromadná sleva na příslušenství k výpočetní technice </a:t>
            </a:r>
            <a:r>
              <a:rPr lang="cs-CZ" sz="4800" dirty="0" smtClean="0">
                <a:solidFill>
                  <a:srgbClr val="FF0000"/>
                </a:solidFill>
              </a:rPr>
              <a:t>-10%</a:t>
            </a:r>
            <a:endParaRPr lang="cs-CZ" sz="4800" dirty="0">
              <a:solidFill>
                <a:srgbClr val="FF0000"/>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926" y="52220"/>
            <a:ext cx="1227941" cy="1227941"/>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8419" y="252838"/>
            <a:ext cx="723200" cy="146066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8398" y="1904428"/>
            <a:ext cx="1041812" cy="1041812"/>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8638" y="2725884"/>
            <a:ext cx="1305197" cy="1305197"/>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6739" y="3914869"/>
            <a:ext cx="1273813" cy="937668"/>
          </a:xfrm>
          <a:prstGeom prst="rect">
            <a:avLst/>
          </a:prstGeom>
        </p:spPr>
      </p:pic>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7262" y="4789714"/>
            <a:ext cx="1325336" cy="1325336"/>
          </a:xfrm>
          <a:prstGeom prst="rect">
            <a:avLst/>
          </a:prstGeom>
        </p:spPr>
      </p:pic>
    </p:spTree>
    <p:extLst>
      <p:ext uri="{BB962C8B-B14F-4D97-AF65-F5344CB8AC3E}">
        <p14:creationId xmlns:p14="http://schemas.microsoft.com/office/powerpoint/2010/main" val="3902597713"/>
      </p:ext>
    </p:extLst>
  </p:cSld>
  <p:clrMapOvr>
    <a:masterClrMapping/>
  </p:clrMapOvr>
  <mc:AlternateContent xmlns:mc="http://schemas.openxmlformats.org/markup-compatibility/2006">
    <mc:Choice xmlns:p14="http://schemas.microsoft.com/office/powerpoint/2010/main" Requires="p14">
      <p:transition spd="slow" p14:dur="1600" advTm="10900">
        <p:blinds dir="vert"/>
      </p:transition>
    </mc:Choice>
    <mc:Fallback>
      <p:transition spd="slow" advTm="109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5131" y="139337"/>
            <a:ext cx="11765280" cy="6644640"/>
          </a:xfrm>
        </p:spPr>
        <p:txBody>
          <a:bodyPr>
            <a:normAutofit/>
          </a:bodyPr>
          <a:lstStyle/>
          <a:p>
            <a:r>
              <a:rPr lang="cs-CZ" sz="3600" dirty="0">
                <a:solidFill>
                  <a:srgbClr val="FFFF00"/>
                </a:solidFill>
              </a:rPr>
              <a:t>Co Vám nabízíme?</a:t>
            </a:r>
          </a:p>
          <a:p>
            <a:r>
              <a:rPr lang="cs-CZ" sz="3600" dirty="0"/>
              <a:t>Vždy hledáme ideální a výhodné řešení pro zákazníka</a:t>
            </a:r>
          </a:p>
          <a:p>
            <a:r>
              <a:rPr lang="cs-CZ" sz="3600" dirty="0"/>
              <a:t>Dodáváme počítače, tablety, notebooky, tiskárny, </a:t>
            </a:r>
            <a:r>
              <a:rPr lang="cs-CZ" sz="3600" dirty="0" err="1"/>
              <a:t>multifunkce</a:t>
            </a:r>
            <a:r>
              <a:rPr lang="cs-CZ" sz="3600" dirty="0"/>
              <a:t>, projektory, telefony, fotoaparáty, software, komponenty</a:t>
            </a:r>
          </a:p>
          <a:p>
            <a:r>
              <a:rPr lang="cs-CZ" sz="3600" dirty="0"/>
              <a:t>Poskytujeme servis výpočetní a telekomunikační techniky</a:t>
            </a:r>
          </a:p>
          <a:p>
            <a:r>
              <a:rPr lang="cs-CZ" sz="3600" dirty="0"/>
              <a:t>Zajišťujeme správu a tvorbu počítačových sítí</a:t>
            </a:r>
          </a:p>
          <a:p>
            <a:r>
              <a:rPr lang="cs-CZ" sz="3600" dirty="0"/>
              <a:t>U nás najdete veškeré příslušenství k výpočetní a digitální technice</a:t>
            </a:r>
          </a:p>
          <a:p>
            <a:r>
              <a:rPr lang="cs-CZ" sz="3600" dirty="0"/>
              <a:t>Poskytujeme náhradní plnění ve smyslu zákona o zaměstnávání invalidních spoluobčanů</a:t>
            </a:r>
          </a:p>
          <a:p>
            <a:endParaRPr lang="cs-CZ" dirty="0"/>
          </a:p>
        </p:txBody>
      </p:sp>
    </p:spTree>
    <p:extLst>
      <p:ext uri="{BB962C8B-B14F-4D97-AF65-F5344CB8AC3E}">
        <p14:creationId xmlns:p14="http://schemas.microsoft.com/office/powerpoint/2010/main" val="3972983181"/>
      </p:ext>
    </p:extLst>
  </p:cSld>
  <p:clrMapOvr>
    <a:masterClrMapping/>
  </p:clrMapOvr>
  <mc:AlternateContent xmlns:mc="http://schemas.openxmlformats.org/markup-compatibility/2006">
    <mc:Choice xmlns:p14="http://schemas.microsoft.com/office/powerpoint/2010/main" Requires="p14">
      <p:transition spd="slow" p14:dur="2000" advTm="11624"/>
    </mc:Choice>
    <mc:Fallback>
      <p:transition spd="slow" advTm="116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383" y="365125"/>
            <a:ext cx="11739154" cy="1325563"/>
          </a:xfrm>
        </p:spPr>
        <p:txBody>
          <a:bodyPr/>
          <a:lstStyle/>
          <a:p>
            <a:pPr algn="ctr"/>
            <a:r>
              <a:rPr lang="cs-CZ" dirty="0" smtClean="0"/>
              <a:t>Jsme tu už čtvrt století, děkujeme.</a:t>
            </a:r>
            <a:endParaRPr lang="cs-CZ" dirty="0"/>
          </a:p>
        </p:txBody>
      </p:sp>
      <p:sp>
        <p:nvSpPr>
          <p:cNvPr id="3" name="Zástupný symbol pro obsah 2"/>
          <p:cNvSpPr>
            <a:spLocks noGrp="1"/>
          </p:cNvSpPr>
          <p:nvPr>
            <p:ph idx="1"/>
          </p:nvPr>
        </p:nvSpPr>
        <p:spPr>
          <a:xfrm>
            <a:off x="226423" y="1825625"/>
            <a:ext cx="11686903" cy="4897392"/>
          </a:xfrm>
        </p:spPr>
        <p:txBody>
          <a:bodyPr>
            <a:normAutofit/>
          </a:bodyPr>
          <a:lstStyle/>
          <a:p>
            <a:pPr marL="0" indent="0">
              <a:buNone/>
            </a:pPr>
            <a:r>
              <a:rPr lang="cs-CZ" dirty="0"/>
              <a:t>Kontakt:</a:t>
            </a:r>
          </a:p>
          <a:p>
            <a:pPr marL="0" indent="0">
              <a:buNone/>
            </a:pPr>
            <a:r>
              <a:rPr lang="cs-CZ" dirty="0"/>
              <a:t>UNICO v.o.s. Tovaryšský vrch 1358/3 Liberec 460 01</a:t>
            </a:r>
          </a:p>
          <a:p>
            <a:pPr marL="0" indent="0">
              <a:buNone/>
            </a:pPr>
            <a:r>
              <a:rPr lang="cs-CZ" dirty="0"/>
              <a:t>Telefon na prodejnu: 603 441 028</a:t>
            </a:r>
          </a:p>
          <a:p>
            <a:pPr marL="0" indent="0">
              <a:buNone/>
            </a:pPr>
            <a:r>
              <a:rPr lang="cs-CZ" dirty="0"/>
              <a:t>E-mail: </a:t>
            </a:r>
            <a:r>
              <a:rPr lang="cs-CZ" dirty="0">
                <a:hlinkClick r:id="rId2"/>
              </a:rPr>
              <a:t>liberec@unico.cz</a:t>
            </a:r>
            <a:endParaRPr lang="cs-CZ" dirty="0"/>
          </a:p>
          <a:p>
            <a:pPr marL="0" indent="0">
              <a:buNone/>
            </a:pPr>
            <a:r>
              <a:rPr lang="cs-CZ" dirty="0">
                <a:hlinkClick r:id="rId3"/>
              </a:rPr>
              <a:t>www.unico.cz</a:t>
            </a:r>
            <a:endParaRPr lang="cs-CZ" dirty="0"/>
          </a:p>
          <a:p>
            <a:pPr marL="0" indent="0">
              <a:buNone/>
            </a:pPr>
            <a:endParaRPr lang="cs-CZ" dirty="0"/>
          </a:p>
          <a:p>
            <a:pPr marL="0" indent="0">
              <a:buNone/>
            </a:pPr>
            <a:r>
              <a:rPr lang="cs-CZ" dirty="0"/>
              <a:t>Michal Štrunc </a:t>
            </a:r>
          </a:p>
          <a:p>
            <a:pPr marL="0" indent="0">
              <a:buNone/>
            </a:pPr>
            <a:r>
              <a:rPr lang="cs-CZ" dirty="0"/>
              <a:t>603 479 830</a:t>
            </a:r>
          </a:p>
          <a:p>
            <a:pPr marL="0" indent="0">
              <a:buNone/>
            </a:pPr>
            <a:r>
              <a:rPr lang="cs-CZ" dirty="0">
                <a:hlinkClick r:id="rId4"/>
              </a:rPr>
              <a:t>michal@unico.cz</a:t>
            </a:r>
            <a:endParaRPr lang="cs-CZ" dirty="0"/>
          </a:p>
          <a:p>
            <a:pPr marL="0" indent="0">
              <a:buNone/>
            </a:pPr>
            <a:endParaRPr lang="cs-CZ" dirty="0"/>
          </a:p>
        </p:txBody>
      </p:sp>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494" y="2486971"/>
            <a:ext cx="2572946" cy="2489083"/>
          </a:xfrm>
          <a:prstGeom prst="rect">
            <a:avLst/>
          </a:prstGeom>
        </p:spPr>
      </p:pic>
    </p:spTree>
    <p:extLst>
      <p:ext uri="{BB962C8B-B14F-4D97-AF65-F5344CB8AC3E}">
        <p14:creationId xmlns:p14="http://schemas.microsoft.com/office/powerpoint/2010/main" val="1588733726"/>
      </p:ext>
    </p:extLst>
  </p:cSld>
  <p:clrMapOvr>
    <a:masterClrMapping/>
  </p:clrMapOvr>
  <mc:AlternateContent xmlns:mc="http://schemas.openxmlformats.org/markup-compatibility/2006">
    <mc:Choice xmlns:p14="http://schemas.microsoft.com/office/powerpoint/2010/main" Requires="p14">
      <p:transition spd="slow" p14:dur="2000" advTm="10863"/>
    </mc:Choice>
    <mc:Fallback>
      <p:transition spd="slow" advTm="1086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6000" dirty="0" smtClean="0">
                <a:solidFill>
                  <a:srgbClr val="FFFF00"/>
                </a:solidFill>
              </a:rPr>
              <a:t>Ještěd</a:t>
            </a:r>
            <a:r>
              <a:rPr lang="cs-CZ" sz="6000" dirty="0" smtClean="0"/>
              <a:t> 1012 m n.m.</a:t>
            </a:r>
            <a:endParaRPr lang="cs-CZ" sz="6000" dirty="0"/>
          </a:p>
        </p:txBody>
      </p:sp>
      <p:sp>
        <p:nvSpPr>
          <p:cNvPr id="3" name="Zástupný symbol pro obsah 2"/>
          <p:cNvSpPr>
            <a:spLocks noGrp="1"/>
          </p:cNvSpPr>
          <p:nvPr>
            <p:ph idx="1"/>
          </p:nvPr>
        </p:nvSpPr>
        <p:spPr>
          <a:xfrm>
            <a:off x="5183188" y="313509"/>
            <a:ext cx="6172200" cy="6313714"/>
          </a:xfrm>
        </p:spPr>
        <p:txBody>
          <a:bodyPr>
            <a:normAutofit fontScale="40000" lnSpcReduction="20000"/>
          </a:bodyPr>
          <a:lstStyle/>
          <a:p>
            <a:pPr>
              <a:lnSpc>
                <a:spcPct val="120000"/>
              </a:lnSpc>
            </a:pPr>
            <a:r>
              <a:rPr lang="cs-CZ" sz="5100" dirty="0" smtClean="0"/>
              <a:t>Na </a:t>
            </a:r>
            <a:r>
              <a:rPr lang="cs-CZ" sz="5100" dirty="0"/>
              <a:t>vrcholu se nachází známý televizní vysílač v technicistním architektonickém stylu; v dolní části vysílače je umístěn hotel a restaurace. Na Ještěd vedou lanovky, na svazích je lyžařské středisko. Těsně pod Ještědem se nachází Horní Hanychov, nejzápadnější městská část Liberce. Masiv Ještědu je od roku 1995 součástí Přírodního parku Ještěd (93,6 km²).</a:t>
            </a:r>
          </a:p>
          <a:p>
            <a:pPr>
              <a:lnSpc>
                <a:spcPct val="120000"/>
              </a:lnSpc>
            </a:pPr>
            <a:r>
              <a:rPr lang="cs-CZ" sz="5100" dirty="0"/>
              <a:t>Ještě před výstavbou vysílače zde stál velký kříž. Ještědské kříže mají svoji dlouhou historii doloženou od roku 1737; prozatím poslední pochází z roku 1990. Jeho předchůdce byl v 80. letech 20. století tajně uříznut, údajně na pokyn tehdejšího komunistického předsedy národního výboru v Liberci.</a:t>
            </a:r>
          </a:p>
          <a:p>
            <a:pPr>
              <a:lnSpc>
                <a:spcPct val="120000"/>
              </a:lnSpc>
            </a:pPr>
            <a:r>
              <a:rPr lang="cs-CZ" sz="5100" dirty="0"/>
              <a:t>Významnou roli sehrál Ještěd krátce po srpnové okupaci Československa v roce 1968, když odtud ve dnech 25.–27. srpna vysílalo televizní Svobodné studio Sever.</a:t>
            </a:r>
          </a:p>
          <a:p>
            <a:pPr marL="0" indent="0">
              <a:buNone/>
            </a:pPr>
            <a:endParaRPr lang="cs-CZ" dirty="0"/>
          </a:p>
        </p:txBody>
      </p:sp>
      <p:sp>
        <p:nvSpPr>
          <p:cNvPr id="4" name="Zástupný symbol pro text 3"/>
          <p:cNvSpPr>
            <a:spLocks noGrp="1"/>
          </p:cNvSpPr>
          <p:nvPr>
            <p:ph type="body" sz="half" idx="2"/>
          </p:nvPr>
        </p:nvSpPr>
        <p:spPr/>
        <p:txBody>
          <a:bodyPr>
            <a:normAutofit lnSpcReduction="10000"/>
          </a:bodyPr>
          <a:lstStyle/>
          <a:p>
            <a:r>
              <a:rPr lang="cs-CZ" sz="2400" dirty="0">
                <a:solidFill>
                  <a:schemeClr val="tx1"/>
                </a:solidFill>
              </a:rPr>
              <a:t>(německy </a:t>
            </a:r>
            <a:r>
              <a:rPr lang="de-DE" sz="2400" i="1" dirty="0" err="1">
                <a:solidFill>
                  <a:schemeClr val="tx1"/>
                </a:solidFill>
              </a:rPr>
              <a:t>Jeschken</a:t>
            </a:r>
            <a:r>
              <a:rPr lang="de-DE" sz="2400" i="1" dirty="0">
                <a:solidFill>
                  <a:schemeClr val="tx1"/>
                </a:solidFill>
              </a:rPr>
              <a:t> </a:t>
            </a:r>
            <a:r>
              <a:rPr lang="de-DE" sz="2400" i="1" dirty="0" err="1">
                <a:solidFill>
                  <a:schemeClr val="tx1"/>
                </a:solidFill>
              </a:rPr>
              <a:t>nebo</a:t>
            </a:r>
            <a:r>
              <a:rPr lang="de-DE" sz="2400" i="1" dirty="0">
                <a:solidFill>
                  <a:schemeClr val="tx1"/>
                </a:solidFill>
              </a:rPr>
              <a:t> </a:t>
            </a:r>
            <a:r>
              <a:rPr lang="de-DE" sz="2400" i="1" dirty="0" err="1">
                <a:solidFill>
                  <a:schemeClr val="tx1"/>
                </a:solidFill>
              </a:rPr>
              <a:t>Jeschkenkoppe</a:t>
            </a:r>
            <a:r>
              <a:rPr lang="cs-CZ" sz="2400" dirty="0">
                <a:solidFill>
                  <a:schemeClr val="tx1"/>
                </a:solidFill>
              </a:rPr>
              <a:t>) je hora na severu Česka, jihozápadně od Liberce, nejvyšší vrchol Ještědsko-kozákovského hřbetu. S prominencí 517 metrů (převýšení od sedla v Jeřmanicích, které ho odděluje od Jizerských hor) jde o jedenáctou nejprominentnější horu v </a:t>
            </a:r>
            <a:r>
              <a:rPr lang="cs-CZ" sz="2400" dirty="0" smtClean="0">
                <a:solidFill>
                  <a:schemeClr val="tx1"/>
                </a:solidFill>
              </a:rPr>
              <a:t>Česku</a:t>
            </a:r>
            <a:endParaRPr lang="cs-CZ" sz="2400" dirty="0">
              <a:solidFill>
                <a:schemeClr val="tx1"/>
              </a:solidFill>
            </a:endParaRPr>
          </a:p>
          <a:p>
            <a:endParaRPr lang="cs-CZ" dirty="0"/>
          </a:p>
        </p:txBody>
      </p:sp>
    </p:spTree>
    <p:extLst>
      <p:ext uri="{BB962C8B-B14F-4D97-AF65-F5344CB8AC3E}">
        <p14:creationId xmlns:p14="http://schemas.microsoft.com/office/powerpoint/2010/main" val="11096490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0979">
        <p15:prstTrans prst="peelOff"/>
      </p:transition>
    </mc:Choice>
    <mc:Fallback>
      <p:transition spd="slow" advTm="2097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8000" dirty="0" smtClean="0">
                <a:solidFill>
                  <a:srgbClr val="FFFF00"/>
                </a:solidFill>
              </a:rPr>
              <a:t>Ještěd</a:t>
            </a:r>
            <a:r>
              <a:rPr lang="cs-CZ" dirty="0" smtClean="0"/>
              <a:t/>
            </a:r>
            <a:br>
              <a:rPr lang="cs-CZ" dirty="0" smtClean="0"/>
            </a:br>
            <a:r>
              <a:rPr lang="cs-CZ" dirty="0" smtClean="0"/>
              <a:t>jak si ho nepamatujeme.</a:t>
            </a:r>
            <a:br>
              <a:rPr lang="cs-CZ" dirty="0" smtClean="0"/>
            </a:b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6689" y="1297577"/>
            <a:ext cx="7199072" cy="4571411"/>
          </a:xfrm>
        </p:spPr>
      </p:pic>
      <p:sp>
        <p:nvSpPr>
          <p:cNvPr id="4" name="Zástupný symbol pro text 3"/>
          <p:cNvSpPr>
            <a:spLocks noGrp="1"/>
          </p:cNvSpPr>
          <p:nvPr>
            <p:ph type="body" sz="half" idx="2"/>
          </p:nvPr>
        </p:nvSpPr>
        <p:spPr/>
        <p:txBody>
          <a:bodyPr>
            <a:normAutofit/>
          </a:bodyPr>
          <a:lstStyle/>
          <a:p>
            <a:pPr algn="just"/>
            <a:r>
              <a:rPr lang="cs-CZ" sz="2000" b="1" dirty="0"/>
              <a:t>Mohutný křemencový suk byl až do čtyřicátých let 19. století lidmi téměř nedotčený. Odedávna byly na jeho vrcholu vztyčovány jen kříže. Zpočátku zde stávaly kříže dřevěné, v letech 1737 až 1812 dva kříže kamenné a potom opět jen kříže ze dřeva. Poslední, šest metrů vysoký kříž byl slavnostně vztyčen nad Libercem 1. června 1990.</a:t>
            </a:r>
            <a:endParaRPr lang="cs-CZ" sz="2000" dirty="0"/>
          </a:p>
        </p:txBody>
      </p:sp>
    </p:spTree>
    <p:extLst>
      <p:ext uri="{BB962C8B-B14F-4D97-AF65-F5344CB8AC3E}">
        <p14:creationId xmlns:p14="http://schemas.microsoft.com/office/powerpoint/2010/main" val="789226904"/>
      </p:ext>
    </p:extLst>
  </p:cSld>
  <p:clrMapOvr>
    <a:masterClrMapping/>
  </p:clrMapOvr>
  <mc:AlternateContent xmlns:mc="http://schemas.openxmlformats.org/markup-compatibility/2006">
    <mc:Choice xmlns:p14="http://schemas.microsoft.com/office/powerpoint/2010/main" Requires="p14">
      <p:transition spd="slow" p14:dur="1500" advTm="11490">
        <p:split orient="vert"/>
      </p:transition>
    </mc:Choice>
    <mc:Fallback>
      <p:transition spd="slow" advTm="1149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Trocha historie</a:t>
            </a:r>
            <a:endParaRPr lang="cs-CZ" dirty="0"/>
          </a:p>
        </p:txBody>
      </p:sp>
      <p:pic>
        <p:nvPicPr>
          <p:cNvPr id="10" name="Obráze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723" y="1381905"/>
            <a:ext cx="8462554" cy="5359618"/>
          </a:xfrm>
          <a:prstGeom prst="rect">
            <a:avLst/>
          </a:prstGeom>
        </p:spPr>
      </p:pic>
    </p:spTree>
    <p:extLst>
      <p:ext uri="{BB962C8B-B14F-4D97-AF65-F5344CB8AC3E}">
        <p14:creationId xmlns:p14="http://schemas.microsoft.com/office/powerpoint/2010/main" val="2266676401"/>
      </p:ext>
    </p:extLst>
  </p:cSld>
  <p:clrMapOvr>
    <a:masterClrMapping/>
  </p:clrMapOvr>
  <mc:AlternateContent xmlns:mc="http://schemas.openxmlformats.org/markup-compatibility/2006">
    <mc:Choice xmlns:p14="http://schemas.microsoft.com/office/powerpoint/2010/main" Requires="p14">
      <p:transition spd="slow" p14:dur="1500" advTm="5214">
        <p:split orient="vert"/>
      </p:transition>
    </mc:Choice>
    <mc:Fallback>
      <p:transition spd="slow" advTm="5214">
        <p:split orient="vert"/>
      </p:transition>
    </mc:Fallback>
  </mc:AlternateContent>
  <p:timing>
    <p:tnLst>
      <p:par>
        <p:cTn id="1" dur="indefinite" restart="never" nodeType="tmRoot"/>
      </p:par>
    </p:tnLst>
  </p:timing>
</p:sld>
</file>

<file path=ppt/theme/theme1.xml><?xml version="1.0" encoding="utf-8"?>
<a:theme xmlns:a="http://schemas.openxmlformats.org/drawingml/2006/main" name="Hloubka">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TM04033923[[fn=Hloubka]]</Template>
  <TotalTime>1334</TotalTime>
  <Words>687</Words>
  <Application>Microsoft Office PowerPoint</Application>
  <PresentationFormat>Širokoúhlá obrazovka</PresentationFormat>
  <Paragraphs>79</Paragraphs>
  <Slides>31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31</vt:i4>
      </vt:variant>
    </vt:vector>
  </HeadingPairs>
  <TitlesOfParts>
    <vt:vector size="34" baseType="lpstr">
      <vt:lpstr>Arial</vt:lpstr>
      <vt:lpstr>Corbel</vt:lpstr>
      <vt:lpstr>Hloubka</vt:lpstr>
      <vt:lpstr>Workshop UNICO v.o.s.  </vt:lpstr>
      <vt:lpstr>Historie společnosti</vt:lpstr>
      <vt:lpstr>Současnost:</vt:lpstr>
      <vt:lpstr>Akce pro účastníky workshopu</vt:lpstr>
      <vt:lpstr>Prezentace aplikace PowerPoint</vt:lpstr>
      <vt:lpstr>Jsme tu už čtvrt století, děkujeme.</vt:lpstr>
      <vt:lpstr>Ještěd 1012 m n.m.</vt:lpstr>
      <vt:lpstr>Ještěd jak si ho nepamatujeme. </vt:lpstr>
      <vt:lpstr>Trocha historie</vt:lpstr>
      <vt:lpstr>Trocha historie</vt:lpstr>
      <vt:lpstr>Trocha historie</vt:lpstr>
      <vt:lpstr>Trocha historie</vt:lpstr>
      <vt:lpstr>Trocha historie</vt:lpstr>
      <vt:lpstr>Trocha historie</vt:lpstr>
      <vt:lpstr>Trocha historie</vt:lpstr>
      <vt:lpstr>Trocha historie</vt:lpstr>
      <vt:lpstr>Trocha historie</vt:lpstr>
      <vt:lpstr>Trocha historie</vt:lpstr>
      <vt:lpstr>Trocha historie</vt:lpstr>
      <vt:lpstr>Trocha historie</vt:lpstr>
      <vt:lpstr>Trocha historie</vt:lpstr>
      <vt:lpstr>A toto je už současnost</vt:lpstr>
      <vt:lpstr>Trocha technických parametrů</vt:lpstr>
      <vt:lpstr>Prezentace aplikace PowerPoint</vt:lpstr>
      <vt:lpstr>Funkce podlaží</vt:lpstr>
      <vt:lpstr>Prezentace aplikace PowerPoint</vt:lpstr>
      <vt:lpstr>Exteriér stavby</vt:lpstr>
      <vt:lpstr>V sedmém a osmém podlaží jsou umístěny parabolické antény mikrovlnných vysílačů. Kryt budovy je v těchto místech tvořen plastovým pláštěm z trapezoidních laminátových panelů, které nejsou spojovány kovovými prvky, protože ty by bránily průchodu elektromagnetických vln. Na vrchní straně strojovny výtahu v desátém patře je upevněna svařovaná trouba z oceli, která tvoří 48 metrů vysoký anténní stožár. Její povrch je pokryt metalizovaným hliníkem a uvnitř trouby vede vzhůru točité schodiště. Na stožár je v jeho horní části připevněn další samonosný laminátový nástavec o délce 18 metrů, během rekonstrukce vysílače v roce 1997 prodloužený o další 3 metry. Jeho úkolem je zakrývat televizní vysílací antény. Zakončen je ocelovým víkem, na němž je pomocí tlumičů zavěšeno prstencové kyvadlo o hmotnosti 800 kg, jež svým protipohybem tlumí příčné kmitání věže.</vt:lpstr>
      <vt:lpstr>Ocenění stavby cena UIA Augusta Perreta (1969) Stavba století (2000)</vt:lpstr>
      <vt:lpstr>Vybavení interiéru</vt:lpstr>
      <vt:lpstr>Pověst o krejčíkovi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UNICO v.o.s.</dc:title>
  <dc:creator>Michal Štrunc</dc:creator>
  <cp:lastModifiedBy>Michal Štrunc</cp:lastModifiedBy>
  <cp:revision>23</cp:revision>
  <dcterms:created xsi:type="dcterms:W3CDTF">2015-11-21T16:49:30Z</dcterms:created>
  <dcterms:modified xsi:type="dcterms:W3CDTF">2015-11-22T15:04:29Z</dcterms:modified>
</cp:coreProperties>
</file>